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63" r:id="rId2"/>
    <p:sldId id="464" r:id="rId3"/>
    <p:sldId id="469" r:id="rId4"/>
    <p:sldId id="465" r:id="rId5"/>
    <p:sldId id="466" r:id="rId6"/>
    <p:sldId id="418" r:id="rId7"/>
    <p:sldId id="422" r:id="rId8"/>
    <p:sldId id="423" r:id="rId9"/>
    <p:sldId id="467" r:id="rId10"/>
    <p:sldId id="444" r:id="rId11"/>
    <p:sldId id="484" r:id="rId12"/>
    <p:sldId id="486" r:id="rId13"/>
    <p:sldId id="398" r:id="rId14"/>
    <p:sldId id="393" r:id="rId15"/>
    <p:sldId id="487" r:id="rId16"/>
    <p:sldId id="436" r:id="rId17"/>
    <p:sldId id="488" r:id="rId18"/>
    <p:sldId id="363" r:id="rId19"/>
    <p:sldId id="366" r:id="rId20"/>
    <p:sldId id="459" r:id="rId21"/>
    <p:sldId id="460" r:id="rId22"/>
    <p:sldId id="491" r:id="rId23"/>
    <p:sldId id="390" r:id="rId24"/>
    <p:sldId id="489" r:id="rId25"/>
    <p:sldId id="490" r:id="rId26"/>
    <p:sldId id="478" r:id="rId27"/>
    <p:sldId id="479" r:id="rId28"/>
    <p:sldId id="480" r:id="rId29"/>
    <p:sldId id="481" r:id="rId30"/>
    <p:sldId id="482" r:id="rId31"/>
    <p:sldId id="483" r:id="rId32"/>
    <p:sldId id="415" r:id="rId33"/>
    <p:sldId id="387" r:id="rId34"/>
    <p:sldId id="379" r:id="rId35"/>
    <p:sldId id="438" r:id="rId36"/>
    <p:sldId id="499" r:id="rId37"/>
    <p:sldId id="442" r:id="rId38"/>
    <p:sldId id="497" r:id="rId39"/>
    <p:sldId id="498" r:id="rId40"/>
    <p:sldId id="471" r:id="rId41"/>
    <p:sldId id="472" r:id="rId42"/>
    <p:sldId id="474" r:id="rId43"/>
    <p:sldId id="475" r:id="rId44"/>
    <p:sldId id="476" r:id="rId45"/>
    <p:sldId id="477" r:id="rId4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84" autoAdjust="0"/>
    <p:restoredTop sz="94660"/>
  </p:normalViewPr>
  <p:slideViewPr>
    <p:cSldViewPr snapToObjects="1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FC71D-1240-4BAB-9A26-D2BCFE095409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25B24-0166-4880-962C-BF66420B415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государственной итоговой аттестации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3818E-E8A8-4753-9B35-D108CC55DF42}" type="parTrans" cxnId="{2DDC3199-0F32-4F4A-B00F-9C9A27980547}">
      <dgm:prSet/>
      <dgm:spPr/>
      <dgm:t>
        <a:bodyPr/>
        <a:lstStyle/>
        <a:p>
          <a:endParaRPr lang="ru-RU"/>
        </a:p>
      </dgm:t>
    </dgm:pt>
    <dgm:pt modelId="{6BADF923-4CFC-4BEA-BC8F-BEE69124AD78}" type="sibTrans" cxnId="{2DDC3199-0F32-4F4A-B00F-9C9A27980547}">
      <dgm:prSet/>
      <dgm:spPr/>
      <dgm:t>
        <a:bodyPr/>
        <a:lstStyle/>
        <a:p>
          <a:endParaRPr lang="ru-RU"/>
        </a:p>
      </dgm:t>
    </dgm:pt>
    <dgm:pt modelId="{BDD81ED5-D698-4733-A24C-3AAE00A19FE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01C4B-6BDD-4459-A88D-83841042F427}" type="parTrans" cxnId="{2246B2BE-EB72-48A6-9ADE-0421DF34FCC4}">
      <dgm:prSet/>
      <dgm:spPr/>
      <dgm:t>
        <a:bodyPr/>
        <a:lstStyle/>
        <a:p>
          <a:endParaRPr lang="ru-RU"/>
        </a:p>
      </dgm:t>
    </dgm:pt>
    <dgm:pt modelId="{65DB50B4-05ED-40AF-B6E7-E9E995BEAA8F}" type="sibTrans" cxnId="{2246B2BE-EB72-48A6-9ADE-0421DF34FCC4}">
      <dgm:prSet/>
      <dgm:spPr/>
      <dgm:t>
        <a:bodyPr/>
        <a:lstStyle/>
        <a:p>
          <a:endParaRPr lang="ru-RU"/>
        </a:p>
      </dgm:t>
    </dgm:pt>
    <dgm:pt modelId="{5B4C3025-D504-4AAD-91F7-D88B3DC993A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240AE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sz="2800" b="1" dirty="0">
            <a:solidFill>
              <a:srgbClr val="240AE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40DE1-6893-425C-9986-11AB90C77AA8}" type="parTrans" cxnId="{3D4275BF-5C4C-4421-A5D5-0E46A086532B}">
      <dgm:prSet/>
      <dgm:spPr/>
      <dgm:t>
        <a:bodyPr/>
        <a:lstStyle/>
        <a:p>
          <a:endParaRPr lang="ru-RU"/>
        </a:p>
      </dgm:t>
    </dgm:pt>
    <dgm:pt modelId="{4B833345-77F7-40BF-B917-E044803A7CF6}" type="sibTrans" cxnId="{3D4275BF-5C4C-4421-A5D5-0E46A086532B}">
      <dgm:prSet/>
      <dgm:spPr/>
      <dgm:t>
        <a:bodyPr/>
        <a:lstStyle/>
        <a:p>
          <a:endParaRPr lang="ru-RU"/>
        </a:p>
      </dgm:t>
    </dgm:pt>
    <dgm:pt modelId="{2C8F85EB-3C1F-46D0-A489-F1AAC62D9F37}" type="pres">
      <dgm:prSet presAssocID="{935FC71D-1240-4BAB-9A26-D2BCFE0954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B2A2C0-57CB-4F91-BFF7-3265C7071607}" type="pres">
      <dgm:prSet presAssocID="{88B25B24-0166-4880-962C-BF66420B415D}" presName="hierRoot1" presStyleCnt="0"/>
      <dgm:spPr/>
    </dgm:pt>
    <dgm:pt modelId="{4E6E0550-D95D-4EBF-BB26-B761BB24378F}" type="pres">
      <dgm:prSet presAssocID="{88B25B24-0166-4880-962C-BF66420B415D}" presName="composite" presStyleCnt="0"/>
      <dgm:spPr/>
    </dgm:pt>
    <dgm:pt modelId="{A6817EC0-83AD-4991-803F-FA58DB797836}" type="pres">
      <dgm:prSet presAssocID="{88B25B24-0166-4880-962C-BF66420B415D}" presName="background" presStyleLbl="node0" presStyleIdx="0" presStyleCnt="1"/>
      <dgm:spPr/>
    </dgm:pt>
    <dgm:pt modelId="{992FE0F1-1884-4B2D-AD96-EF5BC3230670}" type="pres">
      <dgm:prSet presAssocID="{88B25B24-0166-4880-962C-BF66420B415D}" presName="text" presStyleLbl="fgAcc0" presStyleIdx="0" presStyleCnt="1" custScaleX="212453" custScaleY="106991" custLinFactNeighborX="-11600" custLinFactNeighborY="-32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F0D2E-4937-4061-B2C4-30517A010BA1}" type="pres">
      <dgm:prSet presAssocID="{88B25B24-0166-4880-962C-BF66420B415D}" presName="hierChild2" presStyleCnt="0"/>
      <dgm:spPr/>
    </dgm:pt>
    <dgm:pt modelId="{D5EC57DF-2175-4F8A-AC8A-0465F0451AEB}" type="pres">
      <dgm:prSet presAssocID="{1B601C4B-6BDD-4459-A88D-83841042F42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8DCCB72-3A78-4EBF-9739-98CD468CE746}" type="pres">
      <dgm:prSet presAssocID="{BDD81ED5-D698-4733-A24C-3AAE00A19FED}" presName="hierRoot2" presStyleCnt="0"/>
      <dgm:spPr/>
    </dgm:pt>
    <dgm:pt modelId="{7375BFC8-57F1-40ED-BDB0-DD844FEDB982}" type="pres">
      <dgm:prSet presAssocID="{BDD81ED5-D698-4733-A24C-3AAE00A19FED}" presName="composite2" presStyleCnt="0"/>
      <dgm:spPr/>
    </dgm:pt>
    <dgm:pt modelId="{2CF4BA57-961A-4FCF-8CC1-5A99605133D1}" type="pres">
      <dgm:prSet presAssocID="{BDD81ED5-D698-4733-A24C-3AAE00A19FED}" presName="background2" presStyleLbl="node2" presStyleIdx="0" presStyleCnt="2"/>
      <dgm:spPr/>
    </dgm:pt>
    <dgm:pt modelId="{D2B80F19-2E9B-49F3-AC49-853B16E6AD2C}" type="pres">
      <dgm:prSet presAssocID="{BDD81ED5-D698-4733-A24C-3AAE00A19FE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C4F58-8F68-46A6-8BB5-5C495D45CD62}" type="pres">
      <dgm:prSet presAssocID="{BDD81ED5-D698-4733-A24C-3AAE00A19FED}" presName="hierChild3" presStyleCnt="0"/>
      <dgm:spPr/>
    </dgm:pt>
    <dgm:pt modelId="{B0D6F533-20DA-40B2-84ED-FC51D0949572}" type="pres">
      <dgm:prSet presAssocID="{4F040DE1-6893-425C-9986-11AB90C77A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420BF79-F822-4DB7-8C1A-67417AD50B93}" type="pres">
      <dgm:prSet presAssocID="{5B4C3025-D504-4AAD-91F7-D88B3DC993A1}" presName="hierRoot2" presStyleCnt="0"/>
      <dgm:spPr/>
    </dgm:pt>
    <dgm:pt modelId="{453FE24D-6559-4F66-A202-8316D0BE76CD}" type="pres">
      <dgm:prSet presAssocID="{5B4C3025-D504-4AAD-91F7-D88B3DC993A1}" presName="composite2" presStyleCnt="0"/>
      <dgm:spPr/>
    </dgm:pt>
    <dgm:pt modelId="{C5383235-FCDB-4A8C-BD65-028F6930E0B9}" type="pres">
      <dgm:prSet presAssocID="{5B4C3025-D504-4AAD-91F7-D88B3DC993A1}" presName="background2" presStyleLbl="node2" presStyleIdx="1" presStyleCnt="2"/>
      <dgm:spPr/>
    </dgm:pt>
    <dgm:pt modelId="{AB9EE5BC-8497-4C14-9067-4C2AF0FA55A1}" type="pres">
      <dgm:prSet presAssocID="{5B4C3025-D504-4AAD-91F7-D88B3DC993A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D8C7E-344B-4608-8EB6-4A1B0561FA48}" type="pres">
      <dgm:prSet presAssocID="{5B4C3025-D504-4AAD-91F7-D88B3DC993A1}" presName="hierChild3" presStyleCnt="0"/>
      <dgm:spPr/>
    </dgm:pt>
  </dgm:ptLst>
  <dgm:cxnLst>
    <dgm:cxn modelId="{6A80D5F7-5100-4ECF-AFB4-130AAB8F5DD0}" type="presOf" srcId="{5B4C3025-D504-4AAD-91F7-D88B3DC993A1}" destId="{AB9EE5BC-8497-4C14-9067-4C2AF0FA55A1}" srcOrd="0" destOrd="0" presId="urn:microsoft.com/office/officeart/2005/8/layout/hierarchy1"/>
    <dgm:cxn modelId="{1ABBEBEB-B78B-4815-B982-3A0D53B07857}" type="presOf" srcId="{935FC71D-1240-4BAB-9A26-D2BCFE095409}" destId="{2C8F85EB-3C1F-46D0-A489-F1AAC62D9F37}" srcOrd="0" destOrd="0" presId="urn:microsoft.com/office/officeart/2005/8/layout/hierarchy1"/>
    <dgm:cxn modelId="{CC48AFF4-A2C9-40E6-9544-A3DE2EF614C7}" type="presOf" srcId="{BDD81ED5-D698-4733-A24C-3AAE00A19FED}" destId="{D2B80F19-2E9B-49F3-AC49-853B16E6AD2C}" srcOrd="0" destOrd="0" presId="urn:microsoft.com/office/officeart/2005/8/layout/hierarchy1"/>
    <dgm:cxn modelId="{2246B2BE-EB72-48A6-9ADE-0421DF34FCC4}" srcId="{88B25B24-0166-4880-962C-BF66420B415D}" destId="{BDD81ED5-D698-4733-A24C-3AAE00A19FED}" srcOrd="0" destOrd="0" parTransId="{1B601C4B-6BDD-4459-A88D-83841042F427}" sibTransId="{65DB50B4-05ED-40AF-B6E7-E9E995BEAA8F}"/>
    <dgm:cxn modelId="{2DDC3199-0F32-4F4A-B00F-9C9A27980547}" srcId="{935FC71D-1240-4BAB-9A26-D2BCFE095409}" destId="{88B25B24-0166-4880-962C-BF66420B415D}" srcOrd="0" destOrd="0" parTransId="{3C33818E-E8A8-4753-9B35-D108CC55DF42}" sibTransId="{6BADF923-4CFC-4BEA-BC8F-BEE69124AD78}"/>
    <dgm:cxn modelId="{9AA8F939-183C-4371-B5DC-8B2DF4CEBC5A}" type="presOf" srcId="{88B25B24-0166-4880-962C-BF66420B415D}" destId="{992FE0F1-1884-4B2D-AD96-EF5BC3230670}" srcOrd="0" destOrd="0" presId="urn:microsoft.com/office/officeart/2005/8/layout/hierarchy1"/>
    <dgm:cxn modelId="{3D4275BF-5C4C-4421-A5D5-0E46A086532B}" srcId="{88B25B24-0166-4880-962C-BF66420B415D}" destId="{5B4C3025-D504-4AAD-91F7-D88B3DC993A1}" srcOrd="1" destOrd="0" parTransId="{4F040DE1-6893-425C-9986-11AB90C77AA8}" sibTransId="{4B833345-77F7-40BF-B917-E044803A7CF6}"/>
    <dgm:cxn modelId="{45D4651B-2BFD-4EA7-91DD-102CFF244223}" type="presOf" srcId="{1B601C4B-6BDD-4459-A88D-83841042F427}" destId="{D5EC57DF-2175-4F8A-AC8A-0465F0451AEB}" srcOrd="0" destOrd="0" presId="urn:microsoft.com/office/officeart/2005/8/layout/hierarchy1"/>
    <dgm:cxn modelId="{64D76056-34B9-44AA-B630-CE75A1E63665}" type="presOf" srcId="{4F040DE1-6893-425C-9986-11AB90C77AA8}" destId="{B0D6F533-20DA-40B2-84ED-FC51D0949572}" srcOrd="0" destOrd="0" presId="urn:microsoft.com/office/officeart/2005/8/layout/hierarchy1"/>
    <dgm:cxn modelId="{DFF0057F-39D8-4006-9209-D744E7C9FAB1}" type="presParOf" srcId="{2C8F85EB-3C1F-46D0-A489-F1AAC62D9F37}" destId="{A5B2A2C0-57CB-4F91-BFF7-3265C7071607}" srcOrd="0" destOrd="0" presId="urn:microsoft.com/office/officeart/2005/8/layout/hierarchy1"/>
    <dgm:cxn modelId="{29A93A60-41BD-4133-B886-8712ABA258A3}" type="presParOf" srcId="{A5B2A2C0-57CB-4F91-BFF7-3265C7071607}" destId="{4E6E0550-D95D-4EBF-BB26-B761BB24378F}" srcOrd="0" destOrd="0" presId="urn:microsoft.com/office/officeart/2005/8/layout/hierarchy1"/>
    <dgm:cxn modelId="{7927E392-5BB4-4ABA-B973-580A2ED58011}" type="presParOf" srcId="{4E6E0550-D95D-4EBF-BB26-B761BB24378F}" destId="{A6817EC0-83AD-4991-803F-FA58DB797836}" srcOrd="0" destOrd="0" presId="urn:microsoft.com/office/officeart/2005/8/layout/hierarchy1"/>
    <dgm:cxn modelId="{DA8CA485-2403-4821-9038-756DA0D02975}" type="presParOf" srcId="{4E6E0550-D95D-4EBF-BB26-B761BB24378F}" destId="{992FE0F1-1884-4B2D-AD96-EF5BC3230670}" srcOrd="1" destOrd="0" presId="urn:microsoft.com/office/officeart/2005/8/layout/hierarchy1"/>
    <dgm:cxn modelId="{7C94E9DD-4B16-4159-ADA3-C9B9CF818F3B}" type="presParOf" srcId="{A5B2A2C0-57CB-4F91-BFF7-3265C7071607}" destId="{221F0D2E-4937-4061-B2C4-30517A010BA1}" srcOrd="1" destOrd="0" presId="urn:microsoft.com/office/officeart/2005/8/layout/hierarchy1"/>
    <dgm:cxn modelId="{40ADBC1B-06E4-4519-A188-7AFE4F43A524}" type="presParOf" srcId="{221F0D2E-4937-4061-B2C4-30517A010BA1}" destId="{D5EC57DF-2175-4F8A-AC8A-0465F0451AEB}" srcOrd="0" destOrd="0" presId="urn:microsoft.com/office/officeart/2005/8/layout/hierarchy1"/>
    <dgm:cxn modelId="{D50AEDF9-0267-4AF5-9EB8-D23B44CF9685}" type="presParOf" srcId="{221F0D2E-4937-4061-B2C4-30517A010BA1}" destId="{C8DCCB72-3A78-4EBF-9739-98CD468CE746}" srcOrd="1" destOrd="0" presId="urn:microsoft.com/office/officeart/2005/8/layout/hierarchy1"/>
    <dgm:cxn modelId="{D11894F2-AEC2-451A-948E-80E4EB56F3A8}" type="presParOf" srcId="{C8DCCB72-3A78-4EBF-9739-98CD468CE746}" destId="{7375BFC8-57F1-40ED-BDB0-DD844FEDB982}" srcOrd="0" destOrd="0" presId="urn:microsoft.com/office/officeart/2005/8/layout/hierarchy1"/>
    <dgm:cxn modelId="{1540F80B-85E7-4041-AC76-CAD1C1881A98}" type="presParOf" srcId="{7375BFC8-57F1-40ED-BDB0-DD844FEDB982}" destId="{2CF4BA57-961A-4FCF-8CC1-5A99605133D1}" srcOrd="0" destOrd="0" presId="urn:microsoft.com/office/officeart/2005/8/layout/hierarchy1"/>
    <dgm:cxn modelId="{6CD4BFA0-037D-4AD4-974A-A4D1696255F6}" type="presParOf" srcId="{7375BFC8-57F1-40ED-BDB0-DD844FEDB982}" destId="{D2B80F19-2E9B-49F3-AC49-853B16E6AD2C}" srcOrd="1" destOrd="0" presId="urn:microsoft.com/office/officeart/2005/8/layout/hierarchy1"/>
    <dgm:cxn modelId="{654883AD-334A-49A9-933E-ACA8D937E279}" type="presParOf" srcId="{C8DCCB72-3A78-4EBF-9739-98CD468CE746}" destId="{A00C4F58-8F68-46A6-8BB5-5C495D45CD62}" srcOrd="1" destOrd="0" presId="urn:microsoft.com/office/officeart/2005/8/layout/hierarchy1"/>
    <dgm:cxn modelId="{2E041D55-312A-4B52-B294-5F324FD03D79}" type="presParOf" srcId="{221F0D2E-4937-4061-B2C4-30517A010BA1}" destId="{B0D6F533-20DA-40B2-84ED-FC51D0949572}" srcOrd="2" destOrd="0" presId="urn:microsoft.com/office/officeart/2005/8/layout/hierarchy1"/>
    <dgm:cxn modelId="{42C06511-9611-4CEE-981B-D384DF97CDAA}" type="presParOf" srcId="{221F0D2E-4937-4061-B2C4-30517A010BA1}" destId="{1420BF79-F822-4DB7-8C1A-67417AD50B93}" srcOrd="3" destOrd="0" presId="urn:microsoft.com/office/officeart/2005/8/layout/hierarchy1"/>
    <dgm:cxn modelId="{156BDBC0-1654-4FD0-92FD-CBC99C4AC212}" type="presParOf" srcId="{1420BF79-F822-4DB7-8C1A-67417AD50B93}" destId="{453FE24D-6559-4F66-A202-8316D0BE76CD}" srcOrd="0" destOrd="0" presId="urn:microsoft.com/office/officeart/2005/8/layout/hierarchy1"/>
    <dgm:cxn modelId="{B72B05BC-7435-41A3-882E-06ACFD9A0DCD}" type="presParOf" srcId="{453FE24D-6559-4F66-A202-8316D0BE76CD}" destId="{C5383235-FCDB-4A8C-BD65-028F6930E0B9}" srcOrd="0" destOrd="0" presId="urn:microsoft.com/office/officeart/2005/8/layout/hierarchy1"/>
    <dgm:cxn modelId="{53DC72B0-2E42-4C6A-9C8D-87BEF06618B0}" type="presParOf" srcId="{453FE24D-6559-4F66-A202-8316D0BE76CD}" destId="{AB9EE5BC-8497-4C14-9067-4C2AF0FA55A1}" srcOrd="1" destOrd="0" presId="urn:microsoft.com/office/officeart/2005/8/layout/hierarchy1"/>
    <dgm:cxn modelId="{4F0B63B9-4BCD-4F73-9E55-0BA3DE6B70DE}" type="presParOf" srcId="{1420BF79-F822-4DB7-8C1A-67417AD50B93}" destId="{FC3D8C7E-344B-4608-8EB6-4A1B0561FA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6F533-20DA-40B2-84ED-FC51D0949572}">
      <dsp:nvSpPr>
        <dsp:cNvPr id="0" name=""/>
        <dsp:cNvSpPr/>
      </dsp:nvSpPr>
      <dsp:spPr>
        <a:xfrm>
          <a:off x="3937614" y="1941420"/>
          <a:ext cx="2459979" cy="1343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069"/>
              </a:lnTo>
              <a:lnTo>
                <a:pt x="2459979" y="1030069"/>
              </a:lnTo>
              <a:lnTo>
                <a:pt x="2459979" y="1343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C57DF-2175-4F8A-AC8A-0465F0451AEB}">
      <dsp:nvSpPr>
        <dsp:cNvPr id="0" name=""/>
        <dsp:cNvSpPr/>
      </dsp:nvSpPr>
      <dsp:spPr>
        <a:xfrm>
          <a:off x="2262542" y="1941420"/>
          <a:ext cx="1675071" cy="1343487"/>
        </a:xfrm>
        <a:custGeom>
          <a:avLst/>
          <a:gdLst/>
          <a:ahLst/>
          <a:cxnLst/>
          <a:rect l="0" t="0" r="0" b="0"/>
          <a:pathLst>
            <a:path>
              <a:moveTo>
                <a:pt x="1675071" y="0"/>
              </a:moveTo>
              <a:lnTo>
                <a:pt x="1675071" y="1030069"/>
              </a:lnTo>
              <a:lnTo>
                <a:pt x="0" y="1030069"/>
              </a:lnTo>
              <a:lnTo>
                <a:pt x="0" y="1343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7EC0-83AD-4991-803F-FA58DB797836}">
      <dsp:nvSpPr>
        <dsp:cNvPr id="0" name=""/>
        <dsp:cNvSpPr/>
      </dsp:nvSpPr>
      <dsp:spPr>
        <a:xfrm>
          <a:off x="343733" y="-357118"/>
          <a:ext cx="7187761" cy="2298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FE0F1-1884-4B2D-AD96-EF5BC3230670}">
      <dsp:nvSpPr>
        <dsp:cNvPr id="0" name=""/>
        <dsp:cNvSpPr/>
      </dsp:nvSpPr>
      <dsp:spPr>
        <a:xfrm>
          <a:off x="719647" y="0"/>
          <a:ext cx="7187761" cy="2298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государственной итоговой аттестации</a:t>
          </a:r>
          <a:endParaRPr lang="ru-RU" sz="4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6969" y="67322"/>
        <a:ext cx="7053117" cy="2163894"/>
      </dsp:txXfrm>
    </dsp:sp>
    <dsp:sp modelId="{2CF4BA57-961A-4FCF-8CC1-5A99605133D1}">
      <dsp:nvSpPr>
        <dsp:cNvPr id="0" name=""/>
        <dsp:cNvSpPr/>
      </dsp:nvSpPr>
      <dsp:spPr>
        <a:xfrm>
          <a:off x="570930" y="3284907"/>
          <a:ext cx="3383224" cy="214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80F19-2E9B-49F3-AC49-853B16E6AD2C}">
      <dsp:nvSpPr>
        <dsp:cNvPr id="0" name=""/>
        <dsp:cNvSpPr/>
      </dsp:nvSpPr>
      <dsp:spPr>
        <a:xfrm>
          <a:off x="946843" y="3642025"/>
          <a:ext cx="3383224" cy="2148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sz="2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9766" y="3704948"/>
        <a:ext cx="3257378" cy="2022501"/>
      </dsp:txXfrm>
    </dsp:sp>
    <dsp:sp modelId="{C5383235-FCDB-4A8C-BD65-028F6930E0B9}">
      <dsp:nvSpPr>
        <dsp:cNvPr id="0" name=""/>
        <dsp:cNvSpPr/>
      </dsp:nvSpPr>
      <dsp:spPr>
        <a:xfrm>
          <a:off x="4705981" y="3284907"/>
          <a:ext cx="3383224" cy="214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EE5BC-8497-4C14-9067-4C2AF0FA55A1}">
      <dsp:nvSpPr>
        <dsp:cNvPr id="0" name=""/>
        <dsp:cNvSpPr/>
      </dsp:nvSpPr>
      <dsp:spPr>
        <a:xfrm>
          <a:off x="5081895" y="3642025"/>
          <a:ext cx="3383224" cy="2148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240AE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sz="2800" b="1" kern="1200" dirty="0">
            <a:solidFill>
              <a:srgbClr val="240AE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4818" y="3704948"/>
        <a:ext cx="3257378" cy="2022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9AE2AE6-29F3-4C3A-8FDE-B512FAF3962E}" type="datetimeFigureOut">
              <a:rPr lang="ru-RU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01AD56-D2D5-4F5D-A448-46925023F1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2364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14763" y="9309100"/>
            <a:ext cx="2919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114661C-F61F-4E60-9587-C1AECBD03D7A}" type="slidenum">
              <a:rPr lang="ru-RU" altLang="ru-RU" sz="1200">
                <a:latin typeface="Calibri" pitchFamily="34" charset="0"/>
                <a:cs typeface="Arial" charset="0"/>
              </a:rPr>
              <a:pPr algn="r" eaLnBrk="1" hangingPunct="1"/>
              <a:t>3</a:t>
            </a:fld>
            <a:endParaRPr lang="ru-RU" altLang="ru-RU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1116C3-BAA4-4128-AA90-08E81CE84A61}" type="slidenum">
              <a:rPr lang="ru-RU" altLang="ru-RU">
                <a:latin typeface="Calibri" pitchFamily="34" charset="0"/>
                <a:cs typeface="Arial" charset="0"/>
              </a:rPr>
              <a:pPr/>
              <a:t>40</a:t>
            </a:fld>
            <a:endParaRPr lang="ru-RU" alt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2EA4D4-A0B9-4DDB-AE46-E421711683E9}" type="slidenum">
              <a:rPr lang="ru-RU" altLang="ru-RU">
                <a:latin typeface="Calibri" pitchFamily="34" charset="0"/>
                <a:cs typeface="Arial" charset="0"/>
              </a:rPr>
              <a:pPr/>
              <a:t>43</a:t>
            </a:fld>
            <a:endParaRPr lang="ru-RU" alt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B0AB23-764B-408F-9C08-DB44162B28FE}" type="slidenum">
              <a:rPr lang="ru-RU" altLang="ru-RU">
                <a:latin typeface="Calibri" pitchFamily="34" charset="0"/>
                <a:cs typeface="Arial" charset="0"/>
              </a:rPr>
              <a:pPr/>
              <a:t>45</a:t>
            </a:fld>
            <a:endParaRPr lang="ru-RU" alt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93" tIns="45846" rIns="91693" bIns="45846"/>
          <a:lstStyle/>
          <a:p>
            <a:pPr eaLnBrk="1" hangingPunct="1"/>
            <a:endParaRPr lang="ru-RU" altLang="ru-RU" smtClean="0"/>
          </a:p>
        </p:txBody>
      </p:sp>
      <p:sp>
        <p:nvSpPr>
          <p:cNvPr id="11268" name="Номер слайда 3"/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93" tIns="45846" rIns="91693" bIns="45846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A732276-EEBD-4809-BC66-180965F6D47C}" type="slidenum">
              <a:rPr lang="ru-RU" altLang="ru-RU" sz="1200"/>
              <a:pPr algn="r" eaLnBrk="1" hangingPunct="1"/>
              <a:t>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279CB7-8495-460D-82DA-3E010F5DC72B}" type="slidenum">
              <a:rPr lang="ru-RU" altLang="ru-RU">
                <a:latin typeface="Calibri" pitchFamily="34" charset="0"/>
                <a:cs typeface="Arial" charset="0"/>
              </a:rPr>
              <a:pPr/>
              <a:t>15</a:t>
            </a:fld>
            <a:endParaRPr lang="ru-RU" alt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14763" y="9309100"/>
            <a:ext cx="2919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8B82D66-EEF2-4526-BF8F-F88CD98EF4FC}" type="slidenum">
              <a:rPr lang="ru-RU" altLang="ru-RU" sz="1200">
                <a:latin typeface="Calibri" pitchFamily="34" charset="0"/>
                <a:cs typeface="Arial" charset="0"/>
              </a:rPr>
              <a:pPr algn="r" eaLnBrk="1" hangingPunct="1"/>
              <a:t>22</a:t>
            </a:fld>
            <a:endParaRPr lang="ru-RU" altLang="ru-RU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946DCD-7676-4A76-8047-9B431BB32426}" type="slidenum">
              <a:rPr lang="ru-RU" altLang="ru-RU">
                <a:latin typeface="Calibri" pitchFamily="34" charset="0"/>
                <a:cs typeface="Arial" charset="0"/>
              </a:rPr>
              <a:pPr/>
              <a:t>25</a:t>
            </a:fld>
            <a:endParaRPr lang="ru-RU" alt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BFE15D-D1A8-4A7E-8EC8-F0C68B1351CD}" type="slidenum">
              <a:rPr lang="ru-RU" altLang="ru-RU">
                <a:latin typeface="Calibri" pitchFamily="34" charset="0"/>
                <a:cs typeface="Arial" charset="0"/>
              </a:rPr>
              <a:pPr/>
              <a:t>26</a:t>
            </a:fld>
            <a:endParaRPr lang="ru-RU" alt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4DA993-EBEA-4CB0-ABB3-F30B6F79887D}" type="slidenum">
              <a:rPr lang="ru-RU" altLang="ru-RU">
                <a:solidFill>
                  <a:srgbClr val="000000"/>
                </a:solidFill>
                <a:cs typeface="Arial" charset="0"/>
              </a:rPr>
              <a:pPr/>
              <a:t>36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 txBox="1">
            <a:spLocks noGrp="1"/>
          </p:cNvSpPr>
          <p:nvPr/>
        </p:nvSpPr>
        <p:spPr bwMode="auto">
          <a:xfrm>
            <a:off x="3814763" y="9309100"/>
            <a:ext cx="2919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786ABAD-BF7C-48C8-8143-D8CA282815F2}" type="slidenum">
              <a:rPr lang="ru-RU" altLang="ru-RU" sz="1200">
                <a:latin typeface="Calibri" pitchFamily="34" charset="0"/>
                <a:cs typeface="Arial" charset="0"/>
              </a:rPr>
              <a:pPr algn="r" eaLnBrk="1" hangingPunct="1"/>
              <a:t>38</a:t>
            </a:fld>
            <a:endParaRPr lang="ru-RU" altLang="ru-RU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 txBox="1">
            <a:spLocks noGrp="1"/>
          </p:cNvSpPr>
          <p:nvPr/>
        </p:nvSpPr>
        <p:spPr bwMode="auto">
          <a:xfrm>
            <a:off x="3814763" y="9309100"/>
            <a:ext cx="2919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6FF2D72-07C2-4B4E-92A9-5552000909CC}" type="slidenum">
              <a:rPr lang="ru-RU" altLang="ru-RU" sz="1200">
                <a:latin typeface="Calibri" pitchFamily="34" charset="0"/>
                <a:cs typeface="Arial" charset="0"/>
              </a:rPr>
              <a:pPr algn="r" eaLnBrk="1" hangingPunct="1"/>
              <a:t>39</a:t>
            </a:fld>
            <a:endParaRPr lang="ru-RU" altLang="ru-RU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9DA4D-080F-40F9-940F-E613690AD6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94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FD7E3-C11E-4D5B-AAD1-254A0F1D9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636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8B48-A52A-431A-B71A-714BEE9183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64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1AE99-B3D9-49D4-BA68-15B92C4931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53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20AF2-3416-418A-AF13-D5B3BDD78D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76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A69B9-FBE1-4E9B-88DC-6187075305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4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1C1D7-504C-4DFE-B5CD-274E47E547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9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10F1-0010-4739-B5F6-DC393A12F2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94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4CF7D-4BF6-4283-B441-D730B8607C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104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5DF3D-5B68-42BF-B876-A24307906C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393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CF0B6-566F-4664-A251-7D1B601CAA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937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F39CC6DF-AC4B-4005-971D-FF14E77F520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6 w 635"/>
              <a:gd name="T1" fmla="*/ 2147483646 h 4672"/>
              <a:gd name="T2" fmla="*/ 0 w 635"/>
              <a:gd name="T3" fmla="*/ 2147483646 h 4672"/>
              <a:gd name="T4" fmla="*/ 2147483646 w 635"/>
              <a:gd name="T5" fmla="*/ 2147483646 h 4672"/>
              <a:gd name="T6" fmla="*/ 2147483646 w 635"/>
              <a:gd name="T7" fmla="*/ 2147483646 h 4672"/>
              <a:gd name="T8" fmla="*/ 2147483646 w 635"/>
              <a:gd name="T9" fmla="*/ 2147483646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ia.edu.ru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csg=0,10322,0,2,9,0,0&amp;text=%D1%84%D0%B8%D0%BF%D0%B8%20%D0%BE%D1%82%D0%BA%D1%80%D1%8B%D1%82%D1%8B%D0%B9%20%D0%B1%D0%B0%D0%BD%D0%BA%20%D0%B7%D0%B0%D0%B4%D0%B0%D0%BD%D0%B8%D0%B9&amp;lr=50&amp;rnd=6941&amp;rq=1" TargetMode="External"/><Relationship Id="rId2" Type="http://schemas.openxmlformats.org/officeDocument/2006/relationships/hyperlink" Target="https://yandex.ru/search/?csg=0,10322,0,2,9,0,0&amp;text=%D1%84%D0%B8%D0%BF%D0%B8&amp;lr=50&amp;rnd=6941&amp;rq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search/?csg=0,10322,0,2,9,0,0&amp;text=%D0%BF%D0%BE%D0%B4%D0%B3%D0%BE%D1%82%D0%BE%D0%B2%D0%BA%D0%B0%20%D0%BA%20%D0%BE%D0%B3%D1%8D&amp;lr=50&amp;rnd=6941&amp;rq=1" TargetMode="External"/><Relationship Id="rId5" Type="http://schemas.openxmlformats.org/officeDocument/2006/relationships/hyperlink" Target="https://yandex.ru/search/?csg=0,10322,0,2,9,0,0&amp;text=%D1%81%D0%B4%D0%B0%D0%BC%20%D0%B3%D0%B8%D0%B0&amp;lr=50&amp;rnd=6941&amp;rq=1" TargetMode="External"/><Relationship Id="rId4" Type="http://schemas.openxmlformats.org/officeDocument/2006/relationships/hyperlink" Target="https://yandex.ru/search/?csg=0,10322,0,2,9,0,0&amp;text=%D0%BD%D0%B5%D0%B7%D0%BD%D0%B0%D0%B9%D0%BA%D0%B0&amp;lr=50&amp;rnd=6941&amp;rq=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amen.ru/add/gia/gosudarstvennaja-itogovaja-attestacija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gia.edu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gia.edu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fld id="{1AA88DE0-9414-4835-97D8-183EADCC1A19}" type="slidenum">
              <a:rPr lang="ru-RU" altLang="ru-RU" sz="1400">
                <a:solidFill>
                  <a:srgbClr val="898989"/>
                </a:solidFill>
                <a:cs typeface="Arial" charset="0"/>
              </a:rPr>
              <a:pPr/>
              <a:t>1</a:t>
            </a:fld>
            <a:endParaRPr lang="ru-RU" altLang="ru-RU" sz="14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124" name="Picture 2" descr="http://85.sochi-schools.ru/wp-content/uploads/2016/03/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1187450" y="620713"/>
            <a:ext cx="70564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Проведение государственной итоговой аттестации </a:t>
            </a:r>
          </a:p>
          <a:p>
            <a:pPr algn="ctr"/>
            <a:r>
              <a:rPr lang="ru-RU" altLang="ru-RU" sz="3200" b="1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выпускников 9 классов в 2024 году</a:t>
            </a:r>
            <a:endParaRPr lang="ru-RU" altLang="ru-RU" sz="3200">
              <a:solidFill>
                <a:srgbClr val="240AE4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188913"/>
            <a:ext cx="8137525" cy="1143000"/>
          </a:xfrm>
        </p:spPr>
        <p:txBody>
          <a:bodyPr/>
          <a:lstStyle/>
          <a:p>
            <a:r>
              <a:rPr lang="ru-RU" altLang="ru-RU" smtClean="0">
                <a:latin typeface="Times New Roman" pitchFamily="18" charset="0"/>
              </a:rPr>
              <a:t>ОСОБЕННОСТИ ОГЭ-2024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</a:rPr>
              <a:t>Единое для всех </a:t>
            </a:r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расписание ОГЭ</a:t>
            </a:r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</a:rPr>
              <a:t> и продолжительность экзаменов по предмету в 2024  году устанавливает соответствующий </a:t>
            </a:r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</a:t>
            </a:r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pPr algn="ctr" eaLnBrk="1" hangingPunct="1">
              <a:buFontTx/>
              <a:buNone/>
            </a:pPr>
            <a:r>
              <a:rPr lang="ru-RU" altLang="ru-RU" dirty="0" smtClean="0"/>
              <a:t>Сроки основного периода с 24 мая по </a:t>
            </a:r>
            <a:br>
              <a:rPr lang="ru-RU" altLang="ru-RU" dirty="0" smtClean="0"/>
            </a:br>
            <a:r>
              <a:rPr lang="ru-RU" altLang="ru-RU" dirty="0" smtClean="0"/>
              <a:t>1 июля 2024 г.</a:t>
            </a:r>
          </a:p>
          <a:p>
            <a:pPr eaLnBrk="1" hangingPunct="1"/>
            <a:endParaRPr lang="ru-RU" altLang="ru-RU" b="1" dirty="0" smtClean="0">
              <a:solidFill>
                <a:srgbClr val="663300"/>
              </a:solidFill>
            </a:endParaRP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144000" cy="1223963"/>
          </a:xfrm>
        </p:spPr>
        <p:txBody>
          <a:bodyPr/>
          <a:lstStyle/>
          <a:p>
            <a:pPr algn="ctr" eaLnBrk="1" hangingPunct="1"/>
            <a:r>
              <a:rPr lang="ru-RU" altLang="ru-RU" sz="2400" smtClean="0">
                <a:solidFill>
                  <a:srgbClr val="240AE4"/>
                </a:solidFill>
                <a:cs typeface="Times New Roman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4294967295"/>
          </p:nvPr>
        </p:nvSpPr>
        <p:spPr>
          <a:xfrm>
            <a:off x="1042988" y="1484313"/>
            <a:ext cx="7921625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Накануне экзамена выпускник получает у администрации своего образовательного учреждения </a:t>
            </a:r>
            <a:r>
              <a:rPr lang="ru-RU" alt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уведомление на экзамен</a:t>
            </a:r>
            <a:r>
              <a:rPr lang="ru-RU" altLang="ru-RU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 котором указаны предмет ОГЭ, адрес, дата и время начала экзамена, код образовательного учреждения и иная информация.</a:t>
            </a:r>
          </a:p>
          <a:p>
            <a:pPr eaLnBrk="1" hangingPunct="1">
              <a:buFontTx/>
              <a:buNone/>
            </a:pPr>
            <a:r>
              <a:rPr lang="ru-RU" altLang="ru-RU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В ППЭ (пункт приема экзамена) выпускников текущего года сопровождают представители от ОУ (классные руководители)</a:t>
            </a:r>
            <a:endParaRPr lang="ru-RU" altLang="ru-RU" sz="3000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aroblnews.ru/files/pages/51267/1442822779general_pages_i51267_v_oblasti_startuet_osennii_etap_e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41888"/>
            <a:ext cx="25558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353425" cy="1223962"/>
          </a:xfrm>
        </p:spPr>
        <p:txBody>
          <a:bodyPr/>
          <a:lstStyle/>
          <a:p>
            <a:pPr algn="ctr" eaLnBrk="1" hangingPunct="1"/>
            <a:r>
              <a:rPr lang="ru-RU" altLang="ru-RU" sz="2400" smtClean="0">
                <a:solidFill>
                  <a:srgbClr val="240AE4"/>
                </a:solidFill>
                <a:cs typeface="Times New Roman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  <p:sp>
        <p:nvSpPr>
          <p:cNvPr id="20484" name="Объект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8964613" cy="51847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ППЭ выпускник обязан предоставить </a:t>
            </a: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С собой иметь </a:t>
            </a: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черную гелевую ручку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дополнительные устройства и материалы, используемые по отдельным предметам, в соответствии с перечнем.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>
                <a:latin typeface="Times New Roman" pitchFamily="18" charset="0"/>
              </a:rPr>
              <a:t>ОСОБЕННОСТИ ГИА-2024</a:t>
            </a:r>
          </a:p>
        </p:txBody>
      </p:sp>
      <p:sp>
        <p:nvSpPr>
          <p:cNvPr id="21507" name="Содержимое 3"/>
          <p:cNvSpPr>
            <a:spLocks/>
          </p:cNvSpPr>
          <p:nvPr/>
        </p:nvSpPr>
        <p:spPr bwMode="auto">
          <a:xfrm>
            <a:off x="1547813" y="1412875"/>
            <a:ext cx="7138987" cy="471328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9088" indent="-319088"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"/>
            </a:pPr>
            <a:r>
              <a:rPr lang="ru-RU" altLang="ru-RU" sz="2400" dirty="0">
                <a:latin typeface="Times New Roman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marL="319088" indent="-319088"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"/>
            </a:pPr>
            <a:r>
              <a:rPr lang="ru-RU" altLang="ru-RU" sz="2400" dirty="0">
                <a:latin typeface="Times New Roman" pitchFamily="18" charset="0"/>
              </a:rPr>
              <a:t>Дополнительные сроки для сдачи экзамена участниками ОГЭ, пропустившими экзамен в основные сроки по уважительным причинам или подавшими апелляцию.</a:t>
            </a: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altLang="ru-RU" sz="3200" dirty="0" smtClean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ru-RU" altLang="ru-RU" sz="32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altLang="ru-RU" sz="3200" dirty="0" smtClean="0">
                <a:solidFill>
                  <a:schemeClr val="tx2"/>
                </a:solidFill>
                <a:latin typeface="Calibri" pitchFamily="34" charset="0"/>
              </a:rPr>
              <a:t>с </a:t>
            </a: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2 по 13 сентября 2024 года</a:t>
            </a:r>
            <a:endParaRPr lang="ru-RU" altLang="ru-RU" sz="2400" dirty="0">
              <a:latin typeface="Times New Roman" pitchFamily="18" charset="0"/>
            </a:endParaRPr>
          </a:p>
          <a:p>
            <a:pPr marL="319088" indent="-319088"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"/>
            </a:pPr>
            <a:r>
              <a:rPr lang="ru-RU" altLang="ru-RU" sz="2400" dirty="0">
                <a:latin typeface="Times New Roman" pitchFamily="18" charset="0"/>
              </a:rPr>
              <a:t>Экзамены начинаются по местному времени в 10.00.</a:t>
            </a:r>
          </a:p>
          <a:p>
            <a:pPr marL="319088" indent="-319088"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"/>
            </a:pPr>
            <a:r>
              <a:rPr lang="ru-RU" altLang="ru-RU" sz="2400" dirty="0">
                <a:latin typeface="Times New Roman" pitchFamily="18" charset="0"/>
              </a:rPr>
              <a:t>На подготовительные мероприятия (проведение инструктажа, заполнение области регистрации бланков ОГЭ и др.) выделяется время до 10-15 минут, которое не включается в продолжительность выполнения экзаменационной работы.</a:t>
            </a:r>
          </a:p>
          <a:p>
            <a:pPr marL="319088" indent="-319088" algn="just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"/>
            </a:pPr>
            <a:endParaRPr lang="ru-RU" altLang="ru-RU" sz="2400" dirty="0">
              <a:latin typeface="Times New Roman" pitchFamily="18" charset="0"/>
            </a:endParaRPr>
          </a:p>
          <a:p>
            <a:pPr marL="319088" indent="-319088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ОГЭ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5" y="1643063"/>
            <a:ext cx="7858125" cy="4525962"/>
          </a:xfrm>
        </p:spPr>
        <p:txBody>
          <a:bodyPr/>
          <a:lstStyle/>
          <a:p>
            <a:r>
              <a:rPr lang="ru-RU" altLang="ru-RU" dirty="0" smtClean="0"/>
              <a:t>в ППЭ не менее 15 участников ОГЭ;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в аудитории не более 15 участников ОГЭ;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на 15 участников ОГЭ не более </a:t>
            </a:r>
            <a:br>
              <a:rPr lang="ru-RU" altLang="ru-RU" dirty="0" smtClean="0"/>
            </a:br>
            <a:r>
              <a:rPr lang="ru-RU" altLang="ru-RU" dirty="0" smtClean="0"/>
              <a:t>1 общественного наблюдателя;</a:t>
            </a:r>
          </a:p>
          <a:p>
            <a:pPr>
              <a:buFontTx/>
              <a:buNone/>
            </a:pPr>
            <a:endParaRPr lang="ru-RU" altLang="ru-RU" dirty="0" smtClean="0"/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113" y="549275"/>
            <a:ext cx="5689600" cy="15113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оборудуются стационарными и переносными металлоискателями, средствами видеонаблюдения;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fld id="{D3EEBEE5-40B6-453D-A014-B7BDC3A7DAAA}" type="slidenum">
              <a:rPr lang="ru-RU" altLang="ru-RU" sz="1400">
                <a:solidFill>
                  <a:srgbClr val="898989"/>
                </a:solidFill>
                <a:cs typeface="Arial" charset="0"/>
              </a:rPr>
              <a:pPr/>
              <a:t>15</a:t>
            </a:fld>
            <a:endParaRPr lang="ru-RU" altLang="ru-RU" sz="14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253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4888"/>
            <a:ext cx="63373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www.iprofesional.com/adjuntos/jpg/2011/07/3454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093913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888" y="3716338"/>
            <a:ext cx="2824162" cy="25336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22535" name="Содержимое 5" descr="79651111.jpg"/>
          <p:cNvSpPr>
            <a:spLocks noChangeAspect="1"/>
          </p:cNvSpPr>
          <p:nvPr/>
        </p:nvSpPr>
        <p:spPr bwMode="auto">
          <a:xfrm>
            <a:off x="6948488" y="1773238"/>
            <a:ext cx="18716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cs typeface="Arial" charset="0"/>
            </a:endParaRPr>
          </a:p>
        </p:txBody>
      </p:sp>
      <p:pic>
        <p:nvPicPr>
          <p:cNvPr id="22536" name="Picture 5" descr="http://www.magobr.ru/Upload/images/%D0%93%D0%98%D0%90%209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21375"/>
            <a:ext cx="152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0"/>
            <a:ext cx="8281988" cy="1143000"/>
          </a:xfrm>
        </p:spPr>
        <p:txBody>
          <a:bodyPr/>
          <a:lstStyle/>
          <a:p>
            <a:pPr algn="ctr"/>
            <a:r>
              <a:rPr lang="ru-RU" altLang="ru-RU" sz="3600" smtClean="0">
                <a:latin typeface="Times New Roman" pitchFamily="18" charset="0"/>
              </a:rPr>
              <a:t>ВО ВРЕМЯ ОГЭ ЗАПРЕЩАЮТСЯ:</a:t>
            </a:r>
          </a:p>
        </p:txBody>
      </p:sp>
      <p:sp>
        <p:nvSpPr>
          <p:cNvPr id="24579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211638" y="1417638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altLang="ru-RU" sz="2000" smtClean="0"/>
              <a:t>Разговоры.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 smtClean="0"/>
              <a:t>Вставания с мест.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 smtClean="0"/>
              <a:t>Пересаживания.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 smtClean="0"/>
              <a:t>Обмен любыми материалами и предметами.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 smtClean="0"/>
              <a:t>Пользование мобильными телефонами и иными средствами связи, любыми электронно-вычислительными устройствами.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 smtClean="0"/>
              <a:t>Пользование справочными материалами кроме тех, которые указаны  Рособрнадзором.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 smtClean="0"/>
              <a:t>Хождение по ППЭ во время экзамена без сопровождения.</a:t>
            </a:r>
          </a:p>
        </p:txBody>
      </p:sp>
      <p:pic>
        <p:nvPicPr>
          <p:cNvPr id="24580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fld id="{22C5E053-218D-4623-B623-1EFD55C61E9B}" type="slidenum">
              <a:rPr lang="ru-RU" altLang="ru-RU" sz="1400">
                <a:solidFill>
                  <a:srgbClr val="898989"/>
                </a:solidFill>
                <a:cs typeface="Arial" charset="0"/>
              </a:rPr>
              <a:pPr/>
              <a:t>17</a:t>
            </a:fld>
            <a:endParaRPr lang="ru-RU" altLang="ru-RU" sz="14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5604" name="Picture 2" descr="http://shkola8kalin.ucoz.ru/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Times New Roman" pitchFamily="18" charset="0"/>
              </a:rPr>
              <a:t>УДАЛЕНИЕ С ОГЭ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solidFill>
                  <a:srgbClr val="663300"/>
                </a:solidFill>
                <a:latin typeface="Times New Roman" pitchFamily="18" charset="0"/>
              </a:rPr>
              <a:t>При нарушении правил и отказе в их соблюдении</a:t>
            </a:r>
            <a:r>
              <a:rPr lang="ru-RU" altLang="ru-RU" smtClean="0">
                <a:solidFill>
                  <a:srgbClr val="663300"/>
                </a:solidFill>
                <a:latin typeface="Times New Roman" pitchFamily="18" charset="0"/>
              </a:rPr>
              <a:t>  </a:t>
            </a:r>
            <a:r>
              <a:rPr lang="ru-RU" altLang="ru-RU" b="1" smtClean="0">
                <a:solidFill>
                  <a:srgbClr val="663300"/>
                </a:solidFill>
                <a:latin typeface="Times New Roman" pitchFamily="18" charset="0"/>
              </a:rPr>
              <a:t>организаторы</a:t>
            </a:r>
            <a:r>
              <a:rPr lang="ru-RU" altLang="ru-RU" smtClean="0">
                <a:solidFill>
                  <a:srgbClr val="663300"/>
                </a:solidFill>
                <a:latin typeface="Times New Roman" pitchFamily="18" charset="0"/>
              </a:rPr>
              <a:t> совместно с уполномоченным представителем ГЭК </a:t>
            </a:r>
            <a:r>
              <a:rPr lang="ru-RU" altLang="ru-RU" b="1" smtClean="0">
                <a:solidFill>
                  <a:srgbClr val="663300"/>
                </a:solidFill>
                <a:latin typeface="Times New Roman" pitchFamily="18" charset="0"/>
              </a:rPr>
              <a:t>вправе удалить участника ОГЭ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altLang="ru-RU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850187" cy="1143000"/>
          </a:xfrm>
        </p:spPr>
        <p:txBody>
          <a:bodyPr/>
          <a:lstStyle/>
          <a:p>
            <a:pPr algn="ctr"/>
            <a:r>
              <a:rPr lang="ru-RU" altLang="ru-RU" sz="4000" smtClean="0">
                <a:latin typeface="Times New Roman" pitchFamily="18" charset="0"/>
              </a:rPr>
              <a:t>МИНИМАЛЬНОЕ КОЛИЧЕСТВО БАЛЛОВ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Распоряжением Рособрнадзора </a:t>
            </a:r>
            <a:r>
              <a:rPr lang="ru-RU" altLang="ru-RU" sz="2800" smtClean="0">
                <a:solidFill>
                  <a:srgbClr val="663300"/>
                </a:solidFill>
                <a:latin typeface="Times New Roman" pitchFamily="18" charset="0"/>
              </a:rPr>
              <a:t>устанавливается минимальное количество баллов по всем предметам ОГЭ-2024, подтверждающее освоение участниками экзаменов основных общеобразовательных программ среднего  общего образования в соответствии с требованиями федерального государственного образовательного стандарта среднего  общего образования.</a:t>
            </a:r>
          </a:p>
          <a:p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1187450" y="0"/>
            <a:ext cx="72009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36525" algn="ctr" eaLnBrk="1" hangingPunct="1">
              <a:lnSpc>
                <a:spcPct val="85000"/>
              </a:lnSpc>
            </a:pPr>
            <a:endParaRPr lang="ru-RU" altLang="ru-RU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525" algn="ctr" eaLnBrk="1" hangingPunct="1">
              <a:lnSpc>
                <a:spcPct val="85000"/>
              </a:lnSpc>
            </a:pPr>
            <a:r>
              <a:rPr lang="ru-RU" alt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Нормативно- правовая база</a:t>
            </a:r>
          </a:p>
          <a:p>
            <a:pPr marL="136525" algn="just" eaLnBrk="1" hangingPunct="1">
              <a:lnSpc>
                <a:spcPct val="85000"/>
              </a:lnSpc>
            </a:pPr>
            <a:endParaRPr lang="ru-RU" altLang="ru-RU" sz="3600">
              <a:latin typeface="Times New Roman" pitchFamily="18" charset="0"/>
              <a:cs typeface="Times New Roman" pitchFamily="18" charset="0"/>
            </a:endParaRPr>
          </a:p>
          <a:p>
            <a:pPr marL="136525" algn="just" eaLnBrk="1" hangingPunct="1">
              <a:lnSpc>
                <a:spcPct val="85000"/>
              </a:lnSpc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Закон от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29.12.2012 г. №273-ФЗ (ст. 53,19,30)</a:t>
            </a:r>
          </a:p>
          <a:p>
            <a:pPr marL="136525" algn="just" eaLnBrk="1" hangingPunct="1">
              <a:lnSpc>
                <a:spcPct val="85000"/>
              </a:lnSpc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«Об образовании в РФ»</a:t>
            </a: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marL="136525" algn="just" eaLnBrk="1" hangingPunct="1">
              <a:lnSpc>
                <a:spcPct val="85000"/>
              </a:lnSpc>
            </a:pPr>
            <a:r>
              <a:rPr lang="ru-RU" altLang="ru-RU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Приказ Минпросвещения России, Рособрнадзора № 232/551 от 04.04.2023 г. «Об утверждении Порядка проведения государственной итоговой аттестации по образовательным программам основного общего образования».</a:t>
            </a:r>
          </a:p>
          <a:p>
            <a:pPr marL="136525" algn="just" eaLnBrk="1" hangingPunct="1">
              <a:lnSpc>
                <a:spcPct val="85000"/>
              </a:lnSpc>
            </a:pPr>
            <a:r>
              <a:rPr lang="ru-RU" altLang="ru-RU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Приказ Рособрнадзора № 871 от 11.08.2022 г. «Об утверждении Порядка разработки, использования и хранения контрольных измерительных материалов при проведении государственной итоговой аттестации по образовательным программам основного общего образования и Порядка разработки, использования и хранения контрольных измерительных материалов при проведении государственной итоговой аттестации по образовательным программам среднего общего образования» </a:t>
            </a:r>
            <a:endParaRPr lang="ru-RU" altLang="ru-RU" sz="2000" b="1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smtClean="0"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по двум  предметам, то он может пересдать эти экзамены в этом же году. Сделать это можно в </a:t>
            </a:r>
            <a:r>
              <a:rPr lang="ru-RU" altLang="ru-RU" sz="280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резервные дни</a:t>
            </a:r>
            <a:r>
              <a:rPr lang="ru-RU" altLang="ru-RU" sz="2800" smtClean="0">
                <a:solidFill>
                  <a:srgbClr val="663300"/>
                </a:solidFill>
                <a:latin typeface="Times New Roman" pitchFamily="18" charset="0"/>
              </a:rPr>
              <a:t> в текущем году, которые устанавливаются </a:t>
            </a:r>
            <a:r>
              <a:rPr lang="ru-RU" altLang="ru-RU" sz="280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приказом</a:t>
            </a:r>
            <a:r>
              <a:rPr lang="ru-RU" altLang="ru-RU" sz="2800" smtClean="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smtClean="0"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altLang="ru-RU" sz="2800" smtClean="0">
                <a:latin typeface="Times New Roman" pitchFamily="18" charset="0"/>
              </a:rPr>
              <a:t> </a:t>
            </a:r>
            <a:r>
              <a:rPr lang="ru-RU" altLang="ru-RU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по трём предметам, он сможет пересдать ОГЭ в  сентябре. </a:t>
            </a:r>
          </a:p>
          <a:p>
            <a:pPr algn="just"/>
            <a:r>
              <a:rPr lang="ru-RU" altLang="ru-RU" sz="2800" smtClean="0">
                <a:solidFill>
                  <a:srgbClr val="663300"/>
                </a:solidFill>
                <a:latin typeface="Times New Roman" pitchFamily="18" charset="0"/>
              </a:rPr>
              <a:t>Если он не пересдал в сентября, то он остаётся на повторный год обучения.</a:t>
            </a:r>
            <a:endParaRPr lang="ru-RU" alt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07413" cy="1417638"/>
          </a:xfrm>
        </p:spPr>
        <p:txBody>
          <a:bodyPr/>
          <a:lstStyle/>
          <a:p>
            <a:pPr algn="ctr" eaLnBrk="1" hangingPunct="1"/>
            <a:r>
              <a:rPr lang="ru-RU" altLang="ru-RU" sz="2400" smtClean="0">
                <a:solidFill>
                  <a:srgbClr val="C00000"/>
                </a:solidFill>
                <a:cs typeface="Times New Roman" pitchFamily="18" charset="0"/>
              </a:rPr>
              <a:t>Утверждение, изменение и (или) аннулирование результатов государственной итоговой аттестации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4294967295"/>
          </p:nvPr>
        </p:nvSpPr>
        <p:spPr>
          <a:xfrm>
            <a:off x="1042988" y="1125538"/>
            <a:ext cx="8101012" cy="5732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altLang="ru-RU" smtClean="0"/>
              <a:t>   	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Результаты государственной итоговой аттестации признаются </a:t>
            </a:r>
            <a:r>
              <a:rPr lang="ru-RU" altLang="ru-RU" sz="3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удовлетворительными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 в случае, если обучающийся по обязательным учебным предметам набрал количество баллов </a:t>
            </a:r>
            <a:r>
              <a:rPr lang="ru-RU" altLang="ru-RU" sz="3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 ниже минимального. </a:t>
            </a:r>
          </a:p>
        </p:txBody>
      </p:sp>
      <p:sp>
        <p:nvSpPr>
          <p:cNvPr id="4" name="Нижний колонтитул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2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AD8AB407-CB07-4058-9802-A030E3C6E239}" type="slidenum">
              <a:rPr lang="ru-RU" altLang="ru-RU" sz="1200">
                <a:solidFill>
                  <a:srgbClr val="898989"/>
                </a:solidFill>
                <a:cs typeface="Arial" charset="0"/>
              </a:rPr>
              <a:pPr algn="r" eaLnBrk="1" hangingPunct="1"/>
              <a:t>22</a:t>
            </a:fld>
            <a:endParaRPr lang="ru-RU" altLang="ru-RU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0726" name="Picture 7" descr="http://86ds7-nyagan.edusite.ru/images/ausrufezeichen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337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altLang="ru-RU" sz="4000" i="1" smtClean="0"/>
              <a:t/>
            </a:r>
            <a:br>
              <a:rPr lang="ru-RU" altLang="ru-RU" sz="4000" i="1" smtClean="0"/>
            </a:br>
            <a:r>
              <a:rPr lang="ru-RU" altLang="ru-RU" sz="4000" i="1" smtClean="0"/>
              <a:t>До повторной сдачи ОГЭ в текущем году  не допускаются </a:t>
            </a:r>
            <a:br>
              <a:rPr lang="ru-RU" altLang="ru-RU" sz="4000" i="1" smtClean="0"/>
            </a:br>
            <a:endParaRPr lang="ru-RU" altLang="ru-RU" sz="4000" i="1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 sz="2800" smtClean="0"/>
          </a:p>
          <a:p>
            <a:pPr>
              <a:buFontTx/>
              <a:buNone/>
            </a:pPr>
            <a:r>
              <a:rPr lang="ru-RU" altLang="ru-RU" sz="2800" smtClean="0"/>
              <a:t>   Участники ОГЭ, </a:t>
            </a:r>
            <a:r>
              <a:rPr lang="ru-RU" altLang="ru-RU" sz="2800" smtClean="0">
                <a:solidFill>
                  <a:schemeClr val="accent2"/>
                </a:solidFill>
              </a:rPr>
              <a:t>не явившиеся</a:t>
            </a:r>
            <a:r>
              <a:rPr lang="ru-RU" altLang="ru-RU" sz="2800" smtClean="0"/>
              <a:t> на экзамен без уважительной причины;</a:t>
            </a:r>
          </a:p>
          <a:p>
            <a:pPr>
              <a:buFontTx/>
              <a:buNone/>
            </a:pPr>
            <a:r>
              <a:rPr lang="ru-RU" altLang="ru-RU" sz="2800" smtClean="0"/>
              <a:t> </a:t>
            </a:r>
          </a:p>
          <a:p>
            <a:pPr>
              <a:buFontTx/>
              <a:buNone/>
            </a:pPr>
            <a:r>
              <a:rPr lang="ru-RU" altLang="ru-RU" sz="2800" smtClean="0"/>
              <a:t>   Участники ОГЭ, результаты которых были отменены ГЭК, в связи с выявлением фактов </a:t>
            </a:r>
            <a:r>
              <a:rPr lang="ru-RU" altLang="ru-RU" sz="2800" smtClean="0">
                <a:solidFill>
                  <a:schemeClr val="accent2"/>
                </a:solidFill>
              </a:rPr>
              <a:t>нарушения участником</a:t>
            </a:r>
            <a:r>
              <a:rPr lang="ru-RU" altLang="ru-RU" sz="2800" smtClean="0"/>
              <a:t> ОГЭ установленного порядка проведения ОГЭ.</a:t>
            </a:r>
          </a:p>
          <a:p>
            <a:pPr>
              <a:buFontTx/>
              <a:buNone/>
            </a:pPr>
            <a:r>
              <a:rPr lang="ru-RU" altLang="ru-RU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496300" cy="1570037"/>
          </a:xfrm>
        </p:spPr>
        <p:txBody>
          <a:bodyPr/>
          <a:lstStyle/>
          <a:p>
            <a:pPr algn="ctr" eaLnBrk="1" hangingPunct="1"/>
            <a:r>
              <a:rPr lang="ru-RU" altLang="ru-RU" sz="2400" smtClean="0">
                <a:solidFill>
                  <a:srgbClr val="240AE4"/>
                </a:solidFill>
                <a:cs typeface="Times New Roman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51050" y="2205038"/>
            <a:ext cx="6178550" cy="3921125"/>
          </a:xfrm>
        </p:spPr>
        <p:txBody>
          <a:bodyPr rtlCol="0">
            <a:normAutofit/>
          </a:bodyPr>
          <a:lstStyle/>
          <a:p>
            <a:pPr marL="411480" lvl="1" indent="-182880" algn="ctr" eaLnBrk="1" fontAlgn="auto" hangingPunct="1"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экзаменационных работ участников государственной итоговой аттестации и их оценивание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789363"/>
            <a:ext cx="22764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430213" y="188913"/>
            <a:ext cx="8713787" cy="10795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C00000"/>
                </a:solidFill>
                <a:cs typeface="Times New Roman" pitchFamily="18" charset="0"/>
              </a:rPr>
              <a:t>Проверка экзаменационных работ участников государственной итоговой аттестации и их оценивание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196975"/>
            <a:ext cx="8243887" cy="5661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3300"/>
              </a:buClr>
              <a:buSzPct val="120000"/>
              <a:buFont typeface="Wingdings" pitchFamily="2" charset="2"/>
              <a:buChar char="v"/>
            </a:pP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Проверка экзаменационных работ участников </a:t>
            </a:r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 будет осуществляться экспертами предметных комиссий  централизованно (по    аналогии ЕГЭ)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820150" cy="16287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по отдельным учебным предметам</a:t>
            </a:r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endParaRPr lang="ru-RU" alt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87450" y="1268413"/>
          <a:ext cx="7956550" cy="5286375"/>
        </p:xfrm>
        <a:graphic>
          <a:graphicData uri="http://schemas.openxmlformats.org/drawingml/2006/table">
            <a:tbl>
              <a:tblPr/>
              <a:tblGrid>
                <a:gridCol w="1972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0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3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34106"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минут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 55 минут)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Орфографические словари.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Аппаратура, которая может обеспечить качественное воспроизведение аудиозаписей с компакт-диска (формат аудиозаписи –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mp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3).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6781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минут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 55 минут)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Справочные материалы, содержащие таблицу квадратов двузначных чисел, основные формулы по алгебре и геометрии.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Разрешается использовать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линейку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Калькуляторы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экзамене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 используются.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713788" cy="11525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</a:t>
            </a:r>
            <a:b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по отдельным учебным предметам</a:t>
            </a:r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endParaRPr lang="ru-RU" alt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16013" y="1628775"/>
          <a:ext cx="7632699" cy="4433888"/>
        </p:xfrm>
        <a:graphic>
          <a:graphicData uri="http://schemas.openxmlformats.org/drawingml/2006/table">
            <a:tbl>
              <a:tblPr/>
              <a:tblGrid>
                <a:gridCol w="27448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07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70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361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часа)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используются.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8813">
                <a:tc>
                  <a:txBody>
                    <a:bodyPr/>
                    <a:lstStyle/>
                    <a:p>
                      <a:pPr marL="0" marR="0" lvl="0" indent="-36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часа)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используются.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4963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</a:t>
            </a:r>
            <a:b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по отдельным учебным предметам</a:t>
            </a:r>
            <a:r>
              <a:rPr lang="ru-RU" altLang="ru-RU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FF3300"/>
                </a:solidFill>
                <a:cs typeface="Times New Roman" panose="02020603050405020304" pitchFamily="18" charset="0"/>
              </a:rPr>
            </a:br>
            <a:endParaRPr lang="ru-RU" altLang="ru-RU" dirty="0" smtClean="0">
              <a:solidFill>
                <a:srgbClr val="FF33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716690"/>
              </p:ext>
            </p:extLst>
          </p:nvPr>
        </p:nvGraphicFramePr>
        <p:xfrm>
          <a:off x="1116013" y="1331913"/>
          <a:ext cx="7848600" cy="4964112"/>
        </p:xfrm>
        <a:graphic>
          <a:graphicData uri="http://schemas.openxmlformats.org/drawingml/2006/table">
            <a:tbl>
              <a:tblPr/>
              <a:tblGrid>
                <a:gridCol w="17998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1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477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2852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46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 55 минут)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Книги с текстами художественных произведений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сборники лирики, в которых не должно быть вступительных статей и комментариев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Пользование личными текстами художественных произведений и сборниками лирики участникам ОГЭ запрещено.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6797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часа)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Инструкция по правилам безопасности.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Непрограммируемый калькулятор.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496300" cy="9985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</a:t>
            </a:r>
            <a:b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 по отдельным учебным предметам</a:t>
            </a:r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endParaRPr lang="ru-RU" alt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87450" y="1125538"/>
          <a:ext cx="7956550" cy="5695950"/>
        </p:xfrm>
        <a:graphic>
          <a:graphicData uri="http://schemas.openxmlformats.org/drawingml/2006/table">
            <a:tbl>
              <a:tblPr/>
              <a:tblGrid>
                <a:gridCol w="1524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3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078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29702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3040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часа)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Инструкция по правилам безопасности (для каждой аудитории).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«Периодическая система химических элементов Д.И. Менделеева»;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Таблица растворимости солей, кислот и оснований в воде;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Электрохимический ряд напряжений металлов (ИК участника ОГЭ).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Непрограммируемый калькулятор.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3208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часа)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линейка;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карандаш;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непрограммируемый калькулятор.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rgbClr val="240AE4"/>
                </a:solidFill>
                <a:cs typeface="Times New Roman" pitchFamily="18" charset="0"/>
              </a:rPr>
              <a:t>Участники государственной итоговой аттестации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4294967295"/>
          </p:nvPr>
        </p:nvSpPr>
        <p:spPr>
          <a:xfrm>
            <a:off x="1403350" y="1700213"/>
            <a:ext cx="7740650" cy="44259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b="1" smtClean="0">
                <a:latin typeface="Times New Roman" pitchFamily="18" charset="0"/>
                <a:ea typeface="Aharoni" pitchFamily="2" charset="0"/>
                <a:cs typeface="Aharoni" pitchFamily="2" charset="0"/>
              </a:rPr>
              <a:t>	К ГИА допускаются обучающиеся, имеющие годовые отметки </a:t>
            </a:r>
            <a:r>
              <a:rPr lang="ru-RU" altLang="ru-RU" b="1" u="sng" smtClean="0">
                <a:latin typeface="Times New Roman" pitchFamily="18" charset="0"/>
                <a:ea typeface="Aharoni" pitchFamily="2" charset="0"/>
                <a:cs typeface="Aharoni" pitchFamily="2" charset="0"/>
              </a:rPr>
              <a:t>по всем </a:t>
            </a:r>
            <a:r>
              <a:rPr lang="ru-RU" altLang="ru-RU" b="1" smtClean="0">
                <a:latin typeface="Times New Roman" pitchFamily="18" charset="0"/>
                <a:ea typeface="Aharoni" pitchFamily="2" charset="0"/>
                <a:cs typeface="Aharoni" pitchFamily="2" charset="0"/>
              </a:rPr>
              <a:t>учебным предметам учебного плана за </a:t>
            </a:r>
          </a:p>
          <a:p>
            <a:pPr marL="0" indent="0" eaLnBrk="1" hangingPunct="1">
              <a:buFontTx/>
              <a:buNone/>
            </a:pPr>
            <a:r>
              <a:rPr lang="en-US" altLang="ru-RU" b="1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altLang="ru-RU" b="1" smtClean="0">
                <a:latin typeface="Times New Roman" pitchFamily="18" charset="0"/>
                <a:ea typeface="Aharoni" pitchFamily="2" charset="0"/>
                <a:cs typeface="Aharoni" pitchFamily="2" charset="0"/>
              </a:rPr>
              <a:t> класс </a:t>
            </a:r>
            <a:r>
              <a:rPr lang="ru-RU" altLang="ru-RU" b="1" u="sng" smtClean="0">
                <a:latin typeface="Times New Roman" pitchFamily="18" charset="0"/>
                <a:ea typeface="Aharoni" pitchFamily="2" charset="0"/>
                <a:cs typeface="Aharoni" pitchFamily="2" charset="0"/>
              </a:rPr>
              <a:t>не ниже  </a:t>
            </a:r>
            <a:r>
              <a:rPr lang="ru-RU" altLang="ru-RU" b="1" i="1" smtClean="0">
                <a:solidFill>
                  <a:srgbClr val="C00000"/>
                </a:solidFill>
                <a:latin typeface="Times New Roman" pitchFamily="18" charset="0"/>
                <a:ea typeface="Aharoni" pitchFamily="2" charset="0"/>
                <a:cs typeface="Aharoni" pitchFamily="2" charset="0"/>
              </a:rPr>
              <a:t>удовлетворительных.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20828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813800" cy="12144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</a:t>
            </a:r>
            <a:b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по отдельным учебным предметам</a:t>
            </a:r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endParaRPr lang="ru-RU" alt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550" y="1196975"/>
          <a:ext cx="8166100" cy="5578475"/>
        </p:xfrm>
        <a:graphic>
          <a:graphicData uri="http://schemas.openxmlformats.org/drawingml/2006/table">
            <a:tbl>
              <a:tblPr/>
              <a:tblGrid>
                <a:gridCol w="2109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32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235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4504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756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часа)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географические атласы для 7, 8 и 9 классов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непрограммируемый калькулятор;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линейка.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2215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часа 30 минут)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Инструкция по правилам безопасности (для каждой аудитории);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 резервный компьютер.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Компьютер.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выполнения задания 19 необходима программа для работы с электронными таблицами.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компьютере должны быть установлены знакомые участникам экзамена программы.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640763" cy="9985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</a:t>
            </a:r>
            <a:b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по отдельным учебным предметам</a:t>
            </a:r>
            <a:r>
              <a:rPr lang="ru-RU" altLang="ru-RU" dirty="0" smtClean="0"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cs typeface="Times New Roman" panose="02020603050405020304" pitchFamily="18" charset="0"/>
              </a:rPr>
            </a:br>
            <a:endParaRPr lang="ru-RU" alt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550" y="1052513"/>
          <a:ext cx="8172450" cy="5805487"/>
        </p:xfrm>
        <a:graphic>
          <a:graphicData uri="http://schemas.openxmlformats.org/drawingml/2006/table">
            <a:tbl>
              <a:tblPr/>
              <a:tblGrid>
                <a:gridCol w="2161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0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197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83001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2486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минут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 часа на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выполнение письменной части работы)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+ 6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устный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ответ).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время на проведение экзамена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должно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превышать 360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 часов)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Инструкция по правилам безопасности (для каждой аудитории);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Компьютер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аудитории для проведения письменной части экзамена необходимо установить звуковоспроизводящее устройство (компьютер с колонками), обеспечивающее качественное воспроизведение аудиозаписи в формате МР3.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44488"/>
            <a:ext cx="7129462" cy="1001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Содержимое 5"/>
          <p:cNvSpPr>
            <a:spLocks noGrp="1"/>
          </p:cNvSpPr>
          <p:nvPr>
            <p:ph type="body" sz="half" idx="1"/>
          </p:nvPr>
        </p:nvSpPr>
        <p:spPr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 eaLnBrk="1" hangingPunct="1">
              <a:lnSpc>
                <a:spcPct val="90000"/>
              </a:lnSpc>
              <a:buFont typeface="Wingdings" pitchFamily="2" charset="2"/>
              <a:buChar char=""/>
            </a:pPr>
            <a:r>
              <a:rPr lang="ru-RU" altLang="ru-RU" smtClean="0"/>
              <a:t>О нарушении установленного порядка проведения ОГЭ – в день экзамена после сдачи бланков ОГЭ до выхода их ППЭ.</a:t>
            </a:r>
          </a:p>
        </p:txBody>
      </p:sp>
      <p:sp>
        <p:nvSpPr>
          <p:cNvPr id="44036" name="Содержимое 3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 eaLnBrk="1" hangingPunct="1">
              <a:lnSpc>
                <a:spcPct val="90000"/>
              </a:lnSpc>
              <a:buFont typeface="Wingdings" pitchFamily="2" charset="2"/>
              <a:buChar char=""/>
            </a:pPr>
            <a:r>
              <a:rPr lang="ru-RU" altLang="ru-RU" smtClean="0"/>
              <a:t>О несогласии с выставленными баллами по ОГЭ – в течение двух рабочих дней после официального объявления результатов экзамена и ознакомления с ними.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i="1" smtClean="0"/>
              <a:t>Результаты  рассмотрения апелляции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smtClean="0"/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altLang="ru-RU" sz="2800" smtClean="0">
                <a:solidFill>
                  <a:schemeClr val="accent2"/>
                </a:solidFill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80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800" smtClean="0"/>
              <a:t>Экзаменационная работа </a:t>
            </a:r>
            <a:r>
              <a:rPr lang="ru-RU" altLang="ru-RU" sz="2800" smtClean="0">
                <a:solidFill>
                  <a:schemeClr val="accent2"/>
                </a:solidFill>
              </a:rPr>
              <a:t>перепроверяется полностью</a:t>
            </a:r>
            <a:r>
              <a:rPr lang="ru-RU" altLang="ru-RU" sz="2800" smtClean="0"/>
              <a:t>, а не отдельная ее часть. </a:t>
            </a:r>
          </a:p>
          <a:p>
            <a:pPr>
              <a:lnSpc>
                <a:spcPct val="80000"/>
              </a:lnSpc>
            </a:pPr>
            <a:endParaRPr lang="ru-RU" altLang="ru-RU" sz="2800" smtClean="0"/>
          </a:p>
          <a:p>
            <a:pPr>
              <a:lnSpc>
                <a:spcPct val="80000"/>
              </a:lnSpc>
            </a:pPr>
            <a:r>
              <a:rPr lang="ru-RU" altLang="ru-RU" sz="2800" smtClean="0"/>
              <a:t>Черновики, использованные на экзамене, в качестве материалов апелляции </a:t>
            </a:r>
            <a:r>
              <a:rPr lang="ru-RU" altLang="ru-RU" sz="2800" smtClean="0">
                <a:solidFill>
                  <a:schemeClr val="accent2"/>
                </a:solidFill>
              </a:rPr>
              <a:t>не рассматриваются.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smtClean="0">
                <a:solidFill>
                  <a:srgbClr val="663300"/>
                </a:solidFill>
                <a:latin typeface="Times New Roman" pitchFamily="18" charset="0"/>
              </a:rPr>
              <a:t>    Всем учащимся, выпускникам 2024 года, доступны экзаменационные задания по ОГЭ для скачивания или для работы онлайн.  </a:t>
            </a:r>
          </a:p>
          <a:p>
            <a:pPr>
              <a:lnSpc>
                <a:spcPct val="90000"/>
              </a:lnSpc>
            </a:pPr>
            <a:r>
              <a:rPr lang="ru-RU" altLang="ru-RU" sz="2800" smtClean="0">
                <a:solidFill>
                  <a:srgbClr val="663300"/>
                </a:solidFill>
                <a:latin typeface="Times New Roman" pitchFamily="18" charset="0"/>
              </a:rPr>
              <a:t>    Публикация открытого банка заданий ОГЭ  на сайте Федерального института педагогических измерений </a:t>
            </a:r>
            <a:r>
              <a:rPr lang="ru-RU" altLang="ru-RU" sz="280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altLang="ru-RU" sz="2800" smtClean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ru-RU" altLang="ru-RU" sz="2800" smtClean="0">
                <a:solidFill>
                  <a:srgbClr val="663300"/>
                </a:solidFill>
                <a:latin typeface="Times New Roman" pitchFamily="18" charset="0"/>
              </a:rPr>
              <a:t>    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31" name="Текст 2"/>
          <p:cNvSpPr>
            <a:spLocks noGrp="1"/>
          </p:cNvSpPr>
          <p:nvPr>
            <p:ph type="body" idx="1"/>
          </p:nvPr>
        </p:nvSpPr>
        <p:spPr>
          <a:xfrm>
            <a:off x="1908175" y="981075"/>
            <a:ext cx="6586538" cy="5256213"/>
          </a:xfrm>
        </p:spPr>
        <p:txBody>
          <a:bodyPr/>
          <a:lstStyle/>
          <a:p>
            <a:pPr fontAlgn="t"/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Сайты:</a:t>
            </a:r>
          </a:p>
          <a:p>
            <a:pPr fontAlgn="t">
              <a:buFontTx/>
              <a:buChar char="•"/>
            </a:pP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решу ОГЭ</a:t>
            </a:r>
          </a:p>
          <a:p>
            <a:pPr fontAlgn="t">
              <a:buFontTx/>
              <a:buChar char="•"/>
            </a:pP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фипи открытый банк заданий</a:t>
            </a:r>
            <a:endParaRPr lang="ru-RU" altLang="ru-RU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buFontTx/>
              <a:buChar char="•"/>
            </a:pP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незнайка</a:t>
            </a:r>
            <a:endParaRPr lang="ru-RU" altLang="ru-RU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buFontTx/>
              <a:buChar char="•"/>
            </a:pP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сдам гиа</a:t>
            </a:r>
            <a:endParaRPr lang="ru-RU" altLang="ru-RU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buFontTx/>
              <a:buChar char="•"/>
            </a:pPr>
            <a:r>
              <a:rPr lang="ru-RU" alt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подготовка</a:t>
            </a: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 </a:t>
            </a:r>
            <a:r>
              <a:rPr lang="ru-RU" alt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к</a:t>
            </a: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 </a:t>
            </a:r>
            <a:r>
              <a:rPr lang="ru-RU" alt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огэ</a:t>
            </a:r>
            <a:endParaRPr lang="ru-RU" altLang="ru-RU" sz="3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buFontTx/>
              <a:buChar char="•"/>
            </a:pP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уши в ОГЭ</a:t>
            </a:r>
          </a:p>
          <a:p>
            <a:pPr fontAlgn="t">
              <a:buFontTx/>
              <a:buChar char="•"/>
            </a:pP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Капканы ГИА</a:t>
            </a:r>
          </a:p>
          <a:p>
            <a:pPr>
              <a:buFontTx/>
              <a:buChar char="•"/>
            </a:pP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 писать (русский язык)</a:t>
            </a:r>
            <a:endParaRPr lang="ru-RU" alt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68313" y="274638"/>
            <a:ext cx="8424862" cy="561975"/>
          </a:xfrm>
          <a:prstGeom prst="rect">
            <a:avLst/>
          </a:prstGeom>
          <a:solidFill>
            <a:srgbClr val="FFFFFF">
              <a:alpha val="89803"/>
            </a:srgbClr>
          </a:solidFill>
          <a:ln w="19080" cap="sq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240AE4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ГИА-9 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u="sng" dirty="0"/>
              <a:t>Как готовиться к ГИА?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51419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3600" b="1" u="sng" dirty="0">
                <a:hlinkClick r:id="rId2"/>
              </a:rPr>
              <a:t>Государственная итоговая аттестация </a:t>
            </a:r>
            <a:r>
              <a:rPr lang="ru-RU" sz="3600" b="1" dirty="0" smtClean="0"/>
              <a:t>проходит </a:t>
            </a:r>
            <a:r>
              <a:rPr lang="ru-RU" sz="3600" b="1" dirty="0"/>
              <a:t>по школьной программе, а значит, для подготовки </a:t>
            </a:r>
            <a:r>
              <a:rPr lang="ru-RU" sz="3600" b="1" dirty="0" smtClean="0"/>
              <a:t> потребуется повторение определённых тем, </a:t>
            </a:r>
            <a:r>
              <a:rPr lang="ru-RU" sz="3600" b="1" dirty="0"/>
              <a:t>а также школьные учебники, для того чтобы устранить возникнувший пробел в знаниях по конкретной теме.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713788" cy="14859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Приказ Министерства образования и науки </a:t>
            </a:r>
            <a:br>
              <a:rPr lang="ru-RU" sz="1600" dirty="0" smtClean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Российской Федерации от 9 января 2017 г. № 3 </a:t>
            </a:r>
            <a:br>
              <a:rPr lang="ru-RU" sz="1600" dirty="0" smtClean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«О внесении изменения в Порядок заполнения, учета и выдачи аттестатов об основном общем и среднем общем образовании </a:t>
            </a:r>
            <a:br>
              <a:rPr lang="ru-RU" sz="1600" dirty="0" smtClean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и их дубликатов, утвержденный приказом Министерства образования и науки </a:t>
            </a:r>
            <a:br>
              <a:rPr lang="ru-RU" sz="1600" dirty="0" smtClean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Российской Федерации от 14 февраля 2014 г. № 115 »</a:t>
            </a:r>
            <a:endParaRPr lang="ru-RU" sz="1600" dirty="0">
              <a:solidFill>
                <a:srgbClr val="240AE4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6013" y="1700213"/>
            <a:ext cx="8027987" cy="5157787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по </a:t>
            </a:r>
            <a:r>
              <a:rPr lang="ru-RU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и математике и двум учебным предметам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сдаваемым по выбору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обучающегося, определяются как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арифметическое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и экзаменационной отметок выпускника и выставляются в аттестат целыми числами в соответствии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математического округления.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по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учебным предметам выставляются на основе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отметки выпускника за 9 класс.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C12B4B5C-0E18-4871-9DEB-76D290C41229}" type="slidenum">
              <a:rPr lang="ru-RU" altLang="ru-RU" sz="1200">
                <a:solidFill>
                  <a:srgbClr val="898989"/>
                </a:solidFill>
                <a:cs typeface="Arial" charset="0"/>
              </a:rPr>
              <a:pPr algn="r" eaLnBrk="1" hangingPunct="1"/>
              <a:t>38</a:t>
            </a:fld>
            <a:endParaRPr lang="ru-RU" altLang="ru-RU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2229" name="Picture 5" descr="http://www.magobr.ru/Upload/images/%D0%93%D0%98%D0%90%20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52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333375"/>
            <a:ext cx="7620000" cy="1366838"/>
          </a:xfrm>
        </p:spPr>
        <p:txBody>
          <a:bodyPr/>
          <a:lstStyle/>
          <a:p>
            <a:pPr algn="ctr" eaLnBrk="1" hangingPunct="1"/>
            <a:r>
              <a:rPr lang="ru-RU" altLang="ru-RU" sz="2000" smtClean="0">
                <a:solidFill>
                  <a:srgbClr val="240AE4"/>
                </a:solidFill>
                <a:cs typeface="Times New Roman" pitchFamily="18" charset="0"/>
              </a:rPr>
              <a:t>Приказ Министерства образования и науки </a:t>
            </a:r>
            <a:br>
              <a:rPr lang="ru-RU" altLang="ru-RU" sz="2000" smtClean="0">
                <a:solidFill>
                  <a:srgbClr val="240AE4"/>
                </a:solidFill>
                <a:cs typeface="Times New Roman" pitchFamily="18" charset="0"/>
              </a:rPr>
            </a:br>
            <a:r>
              <a:rPr lang="ru-RU" altLang="ru-RU" sz="2000" smtClean="0">
                <a:solidFill>
                  <a:srgbClr val="240AE4"/>
                </a:solidFill>
                <a:cs typeface="Times New Roman" pitchFamily="18" charset="0"/>
              </a:rPr>
              <a:t>Российской Федерации от 14 февраля 2014 г. № 115 </a:t>
            </a:r>
            <a:br>
              <a:rPr lang="ru-RU" altLang="ru-RU" sz="2000" smtClean="0">
                <a:solidFill>
                  <a:srgbClr val="240AE4"/>
                </a:solidFill>
                <a:cs typeface="Times New Roman" pitchFamily="18" charset="0"/>
              </a:rPr>
            </a:br>
            <a:r>
              <a:rPr lang="ru-RU" altLang="ru-RU" sz="2000" smtClean="0">
                <a:solidFill>
                  <a:srgbClr val="240AE4"/>
                </a:solidFill>
                <a:cs typeface="Times New Roman" pitchFamily="18" charset="0"/>
              </a:rPr>
              <a:t>«Об утверждении Порядка заполнения, учета и выдачи аттестатов об основном общем и среднем общем образовании </a:t>
            </a:r>
            <a:br>
              <a:rPr lang="ru-RU" altLang="ru-RU" sz="2000" smtClean="0">
                <a:solidFill>
                  <a:srgbClr val="240AE4"/>
                </a:solidFill>
                <a:cs typeface="Times New Roman" pitchFamily="18" charset="0"/>
              </a:rPr>
            </a:br>
            <a:r>
              <a:rPr lang="ru-RU" altLang="ru-RU" sz="2000" smtClean="0">
                <a:solidFill>
                  <a:srgbClr val="240AE4"/>
                </a:solidFill>
                <a:cs typeface="Times New Roman" pitchFamily="18" charset="0"/>
              </a:rPr>
              <a:t>и их дубликатов»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4294967295"/>
          </p:nvPr>
        </p:nvSpPr>
        <p:spPr>
          <a:xfrm>
            <a:off x="971550" y="1773238"/>
            <a:ext cx="8172450" cy="50847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Аттестат об основном общем образовании </a:t>
            </a:r>
            <a: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отличием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и приложение к нему выдаются выпускникам 9 класса, завершившим обучение по образовательным программам основного общего образования, успешно прошедшим государственную итоговую аттестацию и имеющим </a:t>
            </a:r>
            <a: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итоговые отметки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"отлично" по всем учебным предметам учебного плана, изучавшимся на уровне основного общего образования.</a:t>
            </a:r>
          </a:p>
          <a:p>
            <a:pPr eaLnBrk="1" hangingPunct="1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6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8C4FB9C7-AD3D-4DD2-90D2-EC54796C5E14}" type="slidenum">
              <a:rPr lang="ru-RU" altLang="ru-RU" sz="1200">
                <a:solidFill>
                  <a:srgbClr val="898989"/>
                </a:solidFill>
                <a:cs typeface="Arial" charset="0"/>
              </a:rPr>
              <a:pPr algn="r" eaLnBrk="1" hangingPunct="1"/>
              <a:t>39</a:t>
            </a:fld>
            <a:endParaRPr lang="ru-RU" altLang="ru-RU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4277" name="Picture 5" descr="http://www.magobr.ru/Upload/images/%D0%93%D0%98%D0%90%20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52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</p:nvPr>
        </p:nvGraphicFramePr>
        <p:xfrm>
          <a:off x="107950" y="333375"/>
          <a:ext cx="9036050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2CBA037-53F3-45C2-9BD9-9CDC224BFB95}" type="slidenum">
              <a:rPr lang="ru-RU" altLang="ru-RU" sz="1200">
                <a:solidFill>
                  <a:srgbClr val="898989"/>
                </a:solidFill>
                <a:cs typeface="Arial" charset="0"/>
              </a:rPr>
              <a:pPr algn="r" eaLnBrk="1" hangingPunct="1"/>
              <a:t>4</a:t>
            </a:fld>
            <a:endParaRPr lang="ru-RU" altLang="ru-RU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4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35038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rgbClr val="FF0000"/>
                </a:solidFill>
                <a:cs typeface="Times New Roman" pitchFamily="18" charset="0"/>
              </a:rPr>
              <a:t>Итоговое собеседование</a:t>
            </a:r>
          </a:p>
        </p:txBody>
      </p:sp>
      <p:sp>
        <p:nvSpPr>
          <p:cNvPr id="56323" name="Содержимое 5"/>
          <p:cNvSpPr>
            <a:spLocks noGrp="1"/>
          </p:cNvSpPr>
          <p:nvPr>
            <p:ph idx="1"/>
          </p:nvPr>
        </p:nvSpPr>
        <p:spPr>
          <a:xfrm>
            <a:off x="1187450" y="981075"/>
            <a:ext cx="7499350" cy="5441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 февраля 2024 года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состоится итоговое собеседование по учебному предмету «русский язык».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Результаты  собеседования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будут влиять на допуск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учащихся к ГИА-9 в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году.</a:t>
            </a:r>
          </a:p>
          <a:p>
            <a:pPr eaLnBrk="1" hangingPunct="1">
              <a:buFontTx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срок:    </a:t>
            </a:r>
            <a:r>
              <a:rPr lang="ru-RU" alt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14 февраля 2024 г.</a:t>
            </a:r>
          </a:p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Дополнительные сроки: </a:t>
            </a:r>
            <a:r>
              <a:rPr lang="ru-RU" alt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марта 2024</a:t>
            </a:r>
          </a:p>
        </p:txBody>
      </p:sp>
      <p:sp>
        <p:nvSpPr>
          <p:cNvPr id="56324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fld id="{186F6087-0A4D-4BED-BC36-994748634C39}" type="slidenum">
              <a:rPr lang="ru-RU" altLang="ru-RU" sz="1400">
                <a:solidFill>
                  <a:srgbClr val="898989"/>
                </a:solidFill>
                <a:cs typeface="Arial" charset="0"/>
              </a:rPr>
              <a:pPr/>
              <a:t>40</a:t>
            </a:fld>
            <a:endParaRPr lang="ru-RU" altLang="ru-RU" sz="14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23313" cy="936625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FF0000"/>
                </a:solidFill>
              </a:rPr>
              <a:t>Итоговое собеседование</a:t>
            </a:r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>
          <a:xfrm>
            <a:off x="1042988" y="1125538"/>
            <a:ext cx="7931150" cy="55435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  направлено на проверку навыков спонтанной речи –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на подготовку участнику будет даваться 1-2 минуты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Модель собеседования включает следующие типы заданий: </a:t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1) чтение текста вслух; </a:t>
            </a:r>
            <a:b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2) пересказ текста с привлечением дополнительной информации; </a:t>
            </a:r>
            <a:b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3) монологическое высказывание по одной из выбранных тем; </a:t>
            </a:r>
            <a:b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4) диалог с экзаменатором-собеседником. 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	Все тексты для чтения, которые будут предложены участникам собеседования, - это тексты о выдающихся людях России.</a:t>
            </a:r>
            <a:endParaRPr lang="ru-RU" altLang="ru-RU" sz="2400" smtClean="0"/>
          </a:p>
        </p:txBody>
      </p:sp>
      <p:sp>
        <p:nvSpPr>
          <p:cNvPr id="5837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fld id="{16D49FAE-5EBF-49C1-B8FA-97C93B4910F1}" type="slidenum">
              <a:rPr lang="ru-RU" altLang="ru-RU" sz="1400">
                <a:solidFill>
                  <a:schemeClr val="accent1"/>
                </a:solidFill>
                <a:latin typeface="Arial" charset="0"/>
                <a:cs typeface="Arial" charset="0"/>
              </a:rPr>
              <a:pPr/>
              <a:t>41</a:t>
            </a:fld>
            <a:endParaRPr lang="ru-RU" altLang="ru-RU" sz="140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850188" cy="836613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FF0000"/>
                </a:solidFill>
              </a:rPr>
              <a:t>Итоговое собеседование</a:t>
            </a:r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>
          <a:xfrm>
            <a:off x="1258888" y="836613"/>
            <a:ext cx="7885112" cy="6021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	Оценка выполнения заданий работы будет осуществляться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pPr eaLnBrk="1" hangingPunct="1">
              <a:buFontTx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		Планируется, что итоговое собеседование выпускники 9 классов будут проходить </a:t>
            </a:r>
            <a:r>
              <a:rPr lang="ru-RU" altLang="ru-RU" sz="2800" b="1" u="sng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u="sng" smtClean="0">
                <a:latin typeface="Times New Roman" pitchFamily="18" charset="0"/>
                <a:cs typeface="Times New Roman" pitchFamily="18" charset="0"/>
              </a:rPr>
              <a:t>своих школах</a:t>
            </a: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Оцениваться оно будет по системе </a:t>
            </a:r>
            <a:r>
              <a:rPr lang="ru-RU" altLang="ru-RU" sz="2800" u="sng" smtClean="0">
                <a:latin typeface="Times New Roman" pitchFamily="18" charset="0"/>
                <a:cs typeface="Times New Roman" pitchFamily="18" charset="0"/>
              </a:rPr>
              <a:t>«зачет»/«незачет».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5939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fld id="{96800964-D73E-4F64-9294-AD7134DC2D46}" type="slidenum">
              <a:rPr lang="ru-RU" altLang="ru-RU" sz="1400">
                <a:solidFill>
                  <a:schemeClr val="accent1"/>
                </a:solidFill>
                <a:latin typeface="Arial" charset="0"/>
                <a:cs typeface="Arial" charset="0"/>
              </a:rPr>
              <a:pPr/>
              <a:t>42</a:t>
            </a:fld>
            <a:endParaRPr lang="ru-RU" altLang="ru-RU" sz="140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041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fld id="{F293F94F-6E02-4172-BC05-F37689B5B695}" type="slidenum">
              <a:rPr lang="ru-RU" altLang="ru-RU" sz="1400">
                <a:solidFill>
                  <a:srgbClr val="898989"/>
                </a:solidFill>
                <a:cs typeface="Arial" charset="0"/>
              </a:rPr>
              <a:pPr/>
              <a:t>43</a:t>
            </a:fld>
            <a:endParaRPr lang="ru-RU" altLang="ru-RU" sz="14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246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fld id="{24F7C14B-9F8B-45C0-A731-239775CA36E8}" type="slidenum">
              <a:rPr lang="ru-RU" altLang="ru-RU" sz="1400">
                <a:solidFill>
                  <a:srgbClr val="898989"/>
                </a:solidFill>
                <a:cs typeface="Arial" charset="0"/>
              </a:rPr>
              <a:pPr/>
              <a:t>44</a:t>
            </a:fld>
            <a:endParaRPr lang="ru-RU" altLang="ru-RU" sz="14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49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fld id="{B3F6B789-C6FA-48F0-97E8-FD310C7E339A}" type="slidenum">
              <a:rPr lang="ru-RU" altLang="ru-RU" sz="1400">
                <a:solidFill>
                  <a:srgbClr val="898989"/>
                </a:solidFill>
                <a:cs typeface="Arial" charset="0"/>
              </a:rPr>
              <a:pPr/>
              <a:t>45</a:t>
            </a:fld>
            <a:endParaRPr lang="ru-RU" altLang="ru-RU" sz="14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540750" cy="1598612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rgbClr val="240AE4"/>
                </a:solidFill>
                <a:cs typeface="Times New Roman" pitchFamily="18" charset="0"/>
              </a:rPr>
              <a:t>Формы проведения государственной итоговой аттестации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1412875"/>
            <a:ext cx="7777163" cy="3240088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SzPct val="120000"/>
              <a:buFont typeface="Wingdings" pitchFamily="2" charset="2"/>
              <a:buChar char="v"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Основной государственный экзамен – </a:t>
            </a:r>
            <a:r>
              <a:rPr lang="ru-RU" altLang="ru-RU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</a:p>
          <a:p>
            <a:pPr eaLnBrk="1" hangingPunct="1">
              <a:buClr>
                <a:srgbClr val="FF3300"/>
              </a:buClr>
              <a:buSzPct val="120000"/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	Проводится с использованием экзаменационных материалов, представляющих собой комплексы заданий стандартизированной формы (контрольных измерительных материалов -КИМ) </a:t>
            </a:r>
          </a:p>
        </p:txBody>
      </p:sp>
      <p:sp>
        <p:nvSpPr>
          <p:cNvPr id="8196" name="Номер слайда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2FA5DED5-F499-4429-8744-42B2370FAF09}" type="slidenum">
              <a:rPr lang="ru-RU" altLang="ru-RU" sz="1200">
                <a:solidFill>
                  <a:srgbClr val="898989"/>
                </a:solidFill>
                <a:cs typeface="Arial" charset="0"/>
              </a:rPr>
              <a:pPr algn="r" eaLnBrk="1" hangingPunct="1"/>
              <a:t>5</a:t>
            </a:fld>
            <a:endParaRPr lang="ru-RU" altLang="ru-RU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8197" name="Picture 6" descr="http://mou-udsosh1.narod.ru/EGE/16-17/oge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5057775"/>
            <a:ext cx="28575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>
                <a:latin typeface="Arial" charset="0"/>
              </a:rPr>
              <a:t>ГИА – 9 в 2024 году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>
                <a:solidFill>
                  <a:schemeClr val="tx2"/>
                </a:solidFill>
                <a:latin typeface="Calibri" pitchFamily="34" charset="0"/>
              </a:rPr>
              <a:t>В 2024 году количество сдаваемых экзаменов четыре.</a:t>
            </a:r>
          </a:p>
          <a:p>
            <a:pPr marL="342900" indent="-342900" algn="just" eaLnBrk="1" hangingPunct="1">
              <a:spcBef>
                <a:spcPct val="20000"/>
              </a:spcBef>
              <a:buFontTx/>
              <a:buChar char="•"/>
            </a:pPr>
            <a:endParaRPr lang="ru-RU" altLang="ru-RU" sz="32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113" y="44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ГИА-9</a:t>
            </a:r>
          </a:p>
        </p:txBody>
      </p:sp>
      <p:grpSp>
        <p:nvGrpSpPr>
          <p:cNvPr id="10243" name="Группа 17"/>
          <p:cNvGrpSpPr>
            <a:grpSpLocks/>
          </p:cNvGrpSpPr>
          <p:nvPr/>
        </p:nvGrpSpPr>
        <p:grpSpPr bwMode="auto">
          <a:xfrm>
            <a:off x="609600" y="1320800"/>
            <a:ext cx="6343650" cy="5203825"/>
            <a:chOff x="1440160" y="1196752"/>
            <a:chExt cx="5474027" cy="52051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248397" y="1196752"/>
              <a:ext cx="3654831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kern="0" dirty="0">
                  <a:solidFill>
                    <a:srgbClr val="333399"/>
                  </a:solidFill>
                  <a:latin typeface="Cambria" pitchFamily="18" charset="0"/>
                </a:rPr>
                <a:t>2023/24</a:t>
              </a:r>
            </a:p>
          </p:txBody>
        </p:sp>
        <p:sp>
          <p:nvSpPr>
            <p:cNvPr id="5" name="Стрелка вниз 4"/>
            <p:cNvSpPr/>
            <p:nvPr/>
          </p:nvSpPr>
          <p:spPr>
            <a:xfrm>
              <a:off x="3755694" y="1764950"/>
              <a:ext cx="1222298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5075752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48397" y="2182844"/>
              <a:ext cx="3654831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55251" y="3645307"/>
              <a:ext cx="3100031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информатика и ИКТ, 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55251" y="2830710"/>
              <a:ext cx="3100031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Cambria" pitchFamily="18" charset="0"/>
                </a:rPr>
                <a:t>русский язык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15526" y="3262621"/>
              <a:ext cx="3098661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2736063" y="4945804"/>
              <a:ext cx="1924677" cy="66692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1440160" y="5898550"/>
              <a:ext cx="109590" cy="503366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обязательным предметам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i="1" kern="0" dirty="0">
                  <a:solidFill>
                    <a:srgbClr val="2E3192"/>
                  </a:solidFill>
                  <a:latin typeface="Cambria" panose="02040503050406030204" pitchFamily="18" charset="0"/>
                </a:rPr>
                <a:t>Пересдача неудовлетворительных результатов по одному из обязательных предметов</a:t>
              </a:r>
              <a:endParaRPr lang="ru-RU" sz="1300" b="1" kern="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15526" y="5012497"/>
              <a:ext cx="3098661" cy="1389419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четырем  учебным предметам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274638"/>
            <a:ext cx="8785225" cy="1143000"/>
          </a:xfrm>
        </p:spPr>
        <p:txBody>
          <a:bodyPr/>
          <a:lstStyle/>
          <a:p>
            <a:pPr algn="ctr"/>
            <a:r>
              <a:rPr lang="ru-RU" altLang="ru-RU" sz="2800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ГИА-9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4449763" y="12684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endParaRPr lang="ru-RU" altLang="ru-RU" sz="2400" b="1">
              <a:solidFill>
                <a:srgbClr val="C00000"/>
              </a:solidFill>
            </a:endParaRPr>
          </a:p>
        </p:txBody>
      </p:sp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395288" y="1997075"/>
            <a:ext cx="4032250" cy="1863725"/>
          </a:xfrm>
          <a:prstGeom prst="rect">
            <a:avLst/>
          </a:prstGeom>
          <a:solidFill>
            <a:srgbClr val="B9CDE5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600">
                <a:solidFill>
                  <a:srgbClr val="2E3192"/>
                </a:solidFill>
                <a:latin typeface="Cambria" pitchFamily="18" charset="0"/>
              </a:rPr>
              <a:t>При проведении ГИА-9  по учебному предмету в состав организаторов и ассистентов </a:t>
            </a:r>
            <a:r>
              <a:rPr lang="ru-RU" altLang="ru-RU" sz="1600" b="1">
                <a:solidFill>
                  <a:srgbClr val="2E3192"/>
                </a:solidFill>
                <a:latin typeface="Cambria" pitchFamily="18" charset="0"/>
              </a:rPr>
              <a:t>не входят </a:t>
            </a:r>
            <a:r>
              <a:rPr lang="ru-RU" altLang="ru-RU" sz="1600">
                <a:solidFill>
                  <a:srgbClr val="2E3192"/>
                </a:solidFill>
                <a:latin typeface="Cambria" pitchFamily="18" charset="0"/>
              </a:rPr>
              <a:t>специалисты по этому учебному предмету (ранее было только ОГЭ).</a:t>
            </a:r>
            <a:endParaRPr lang="ru-RU" altLang="ru-RU" sz="1600" b="1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2294" name="Прямоугольник 7"/>
          <p:cNvSpPr>
            <a:spLocks noChangeArrowheads="1"/>
          </p:cNvSpPr>
          <p:nvPr/>
        </p:nvSpPr>
        <p:spPr bwMode="auto">
          <a:xfrm>
            <a:off x="2555875" y="4265613"/>
            <a:ext cx="4032250" cy="1352550"/>
          </a:xfrm>
          <a:prstGeom prst="rect">
            <a:avLst/>
          </a:prstGeom>
          <a:solidFill>
            <a:srgbClr val="B9CDE5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altLang="ru-RU" sz="1600">
                <a:solidFill>
                  <a:srgbClr val="2E3192"/>
                </a:solidFill>
                <a:latin typeface="Cambria" pitchFamily="18" charset="0"/>
              </a:rPr>
              <a:t>ГВЭ для всех категорий ОВЗ </a:t>
            </a:r>
            <a:r>
              <a:rPr lang="ru-RU" altLang="ru-RU" sz="1600" b="1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altLang="ru-RU" sz="1600">
                <a:solidFill>
                  <a:srgbClr val="2E3192"/>
                </a:solidFill>
                <a:latin typeface="Cambria" pitchFamily="18" charset="0"/>
              </a:rPr>
              <a:t>по желанию 2 или 4.</a:t>
            </a:r>
          </a:p>
        </p:txBody>
      </p:sp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4721225" y="2016125"/>
            <a:ext cx="4078288" cy="1844675"/>
          </a:xfrm>
          <a:prstGeom prst="rect">
            <a:avLst/>
          </a:prstGeom>
          <a:solidFill>
            <a:srgbClr val="B9CDE5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600">
                <a:solidFill>
                  <a:srgbClr val="2E3192"/>
                </a:solidFill>
                <a:latin typeface="Cambria" pitchFamily="18" charset="0"/>
              </a:rPr>
              <a:t>Определение </a:t>
            </a:r>
            <a:r>
              <a:rPr lang="ru-RU" altLang="ru-RU" sz="1600" b="1">
                <a:solidFill>
                  <a:srgbClr val="2E3192"/>
                </a:solidFill>
                <a:latin typeface="Cambria" pitchFamily="18" charset="0"/>
              </a:rPr>
              <a:t>места для личных вещей участников ГИА до входа в ППЭ.</a:t>
            </a:r>
          </a:p>
          <a:p>
            <a:pPr eaLnBrk="1" hangingPunct="1"/>
            <a:r>
              <a:rPr lang="ru-RU" altLang="ru-RU" sz="1600">
                <a:solidFill>
                  <a:srgbClr val="2E3192"/>
                </a:solidFill>
                <a:latin typeface="Cambria" pitchFamily="18" charset="0"/>
              </a:rPr>
              <a:t>Определение понятий «территория ППЭ», «вход в ППЭ».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863600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240AE4"/>
                </a:solidFill>
              </a:rPr>
              <a:t>Г И А в  2024 году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8101012" cy="49291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u="sng" smtClean="0">
                <a:latin typeface="Times New Roman" pitchFamily="18" charset="0"/>
                <a:cs typeface="Times New Roman" pitchFamily="18" charset="0"/>
              </a:rPr>
              <a:t>Экзамены 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по выбору </a:t>
            </a:r>
          </a:p>
          <a:p>
            <a:pPr algn="ctr" eaLnBrk="1" hangingPunct="1"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выпускник определяет </a:t>
            </a:r>
            <a:r>
              <a:rPr lang="ru-RU" altLang="ru-RU" b="1" u="sng" smtClean="0">
                <a:latin typeface="Times New Roman" pitchFamily="18" charset="0"/>
                <a:cs typeface="Times New Roman" pitchFamily="18" charset="0"/>
              </a:rPr>
              <a:t>самостоятельно.</a:t>
            </a:r>
          </a:p>
          <a:p>
            <a:pPr algn="ctr" eaLnBrk="1" hangingPunct="1">
              <a:buFontTx/>
              <a:buNone/>
            </a:pPr>
            <a:r>
              <a:rPr lang="ru-RU" altLang="ru-RU" b="1" u="sng" smtClean="0">
                <a:latin typeface="Times New Roman" pitchFamily="18" charset="0"/>
                <a:cs typeface="Times New Roman" pitchFamily="18" charset="0"/>
              </a:rPr>
              <a:t>Заявление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 выборе экзаменов и их количестве, </a:t>
            </a:r>
            <a:r>
              <a:rPr lang="ru-RU" altLang="ru-RU" b="1" u="sng" smtClean="0">
                <a:latin typeface="Times New Roman" pitchFamily="18" charset="0"/>
                <a:cs typeface="Times New Roman" pitchFamily="18" charset="0"/>
              </a:rPr>
              <a:t>подписанное родителями </a:t>
            </a:r>
          </a:p>
          <a:p>
            <a:pPr algn="ctr" eaLnBrk="1" hangingPunct="1"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(законными представителями),</a:t>
            </a:r>
          </a:p>
          <a:p>
            <a:pPr algn="ctr" eaLnBrk="1" hangingPunct="1"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подаёт  выпускник самостоятельно</a:t>
            </a:r>
          </a:p>
          <a:p>
            <a:pPr algn="ctr" eaLnBrk="1" hangingPunct="1"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u="sng" smtClean="0"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altLang="ru-RU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марта 2024 </a:t>
            </a:r>
            <a:r>
              <a:rPr lang="ru-RU" altLang="ru-RU" b="1" u="sng" smtClean="0">
                <a:latin typeface="Times New Roman" pitchFamily="18" charset="0"/>
                <a:cs typeface="Times New Roman" pitchFamily="18" charset="0"/>
              </a:rPr>
              <a:t>года  </a:t>
            </a:r>
          </a:p>
          <a:p>
            <a:pPr eaLnBrk="1" hangingPunct="1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1318</Words>
  <Application>Microsoft Office PowerPoint</Application>
  <PresentationFormat>Экран (4:3)</PresentationFormat>
  <Paragraphs>278</Paragraphs>
  <Slides>45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54_Edubooks</vt:lpstr>
      <vt:lpstr>Презентация PowerPoint</vt:lpstr>
      <vt:lpstr>Презентация PowerPoint</vt:lpstr>
      <vt:lpstr>Участники государственной итоговой аттестации</vt:lpstr>
      <vt:lpstr>Презентация PowerPoint</vt:lpstr>
      <vt:lpstr>Формы проведения государственной итоговой аттестации</vt:lpstr>
      <vt:lpstr>ГИА – 9 в 2024 году</vt:lpstr>
      <vt:lpstr>Порядок проведения ГИА-9</vt:lpstr>
      <vt:lpstr>Порядок проведения ГИА-9</vt:lpstr>
      <vt:lpstr>Г И А в  2024 году</vt:lpstr>
      <vt:lpstr>ОСОБЕННОСТИ ОГЭ-2024</vt:lpstr>
      <vt:lpstr>Порядок проведения государственной итоговой аттестации по образовательным программам основного общего образования</vt:lpstr>
      <vt:lpstr>Порядок проведения государственной итоговой аттестации по образовательным программам основного общего образования</vt:lpstr>
      <vt:lpstr>ОСОБЕННОСТИ ГИА-2024</vt:lpstr>
      <vt:lpstr>ОГЭ</vt:lpstr>
      <vt:lpstr>Презентация PowerPoint</vt:lpstr>
      <vt:lpstr>ВО ВРЕМЯ ОГЭ ЗАПРЕЩАЮТСЯ:</vt:lpstr>
      <vt:lpstr>Презентация PowerPoint</vt:lpstr>
      <vt:lpstr>УДАЛЕНИЕ С ОГЭ</vt:lpstr>
      <vt:lpstr>МИНИМАЛЬНОЕ КОЛИЧЕСТВО БАЛЛОВ</vt:lpstr>
      <vt:lpstr>НЕУДОВЛЕТВОРИТЕЛЬНЫЙ РЕЗУЛЬТАТ</vt:lpstr>
      <vt:lpstr>НЕУДОВЛЕТВОРИТЕЛЬНЫЙ РЕЗУЛЬТАТ</vt:lpstr>
      <vt:lpstr>Утверждение, изменение и (или) аннулирование результатов государственной итоговой аттестации</vt:lpstr>
      <vt:lpstr> До повторной сдачи ОГЭ в текущем году  не допускаются  </vt:lpstr>
      <vt:lpstr>Порядок проведения государственной итоговой аттестации по образовательным программам основного общего образования</vt:lpstr>
      <vt:lpstr>Проверка экзаменационных работ участников государственной итоговой аттестации и их оценивание</vt:lpstr>
      <vt:lpstr> Особенности проведения экзаменов ГИА-9 по отдельным учебным предметам </vt:lpstr>
      <vt:lpstr>Особенности проведения экзаменов ГИА-9  по отдельным учебным предметам </vt:lpstr>
      <vt:lpstr>Особенности проведения экзаменов ГИА-9  по отдельным учебным предметам </vt:lpstr>
      <vt:lpstr>Особенности проведения экзаменов ГИА-9  по отдельным учебным предметам </vt:lpstr>
      <vt:lpstr>Особенности проведения экзаменов ГИА-9  по отдельным учебным предметам </vt:lpstr>
      <vt:lpstr>Особенности проведения экзаменов ГИА-9  по отдельным учебным предметам </vt:lpstr>
      <vt:lpstr>Презентация PowerPoint</vt:lpstr>
      <vt:lpstr>Результаты  рассмотрения апелляции</vt:lpstr>
      <vt:lpstr>ПОДГОТОВКА К ОГЭ</vt:lpstr>
      <vt:lpstr>Презентация PowerPoint</vt:lpstr>
      <vt:lpstr>Презентация PowerPoint</vt:lpstr>
      <vt:lpstr>Как готовиться к ГИА? </vt:lpstr>
      <vt:lpstr>Приказ Министерства образования и науки  Российской Федерации от 9 января 2017 г. № 3  «О внесении изменения в Порядок заполнения, учета и выдачи аттестатов об основном общем и среднем общем образовании  и их дубликатов, утвержденный приказом Министерства образования и науки  Российской Федерации от 14 февраля 2014 г. № 115 »</vt:lpstr>
      <vt:lpstr>Приказ Министерства образования и науки  Российской Федерации от 14 февраля 2014 г. № 115  «Об утверждении Порядка заполнения, учета и выдачи аттестатов об основном общем и среднем общем образовании  и их дубликатов»</vt:lpstr>
      <vt:lpstr>Итоговое собеседование</vt:lpstr>
      <vt:lpstr>Итоговое собеседование</vt:lpstr>
      <vt:lpstr>Итоговое собеседование</vt:lpstr>
      <vt:lpstr>Презентация PowerPoint</vt:lpstr>
      <vt:lpstr>Презентация PowerPoint</vt:lpstr>
      <vt:lpstr>Презентация PowerPoint</vt:lpstr>
    </vt:vector>
  </TitlesOfParts>
  <Company>school 40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User</cp:lastModifiedBy>
  <cp:revision>117</cp:revision>
  <dcterms:created xsi:type="dcterms:W3CDTF">2012-03-31T11:57:29Z</dcterms:created>
  <dcterms:modified xsi:type="dcterms:W3CDTF">2023-11-01T10:11:35Z</dcterms:modified>
</cp:coreProperties>
</file>